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4" r:id="rId8"/>
    <p:sldId id="276" r:id="rId9"/>
    <p:sldId id="286" r:id="rId10"/>
    <p:sldId id="28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40" d="100"/>
          <a:sy n="40" d="100"/>
        </p:scale>
        <p:origin x="-1378" y="-8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D3784-8536-48F5-84D6-797D5117A7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B83E78F-FCF5-44F0-8246-66941BDF0EA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1 этап: 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Рождение проблемы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6A70C4-64DA-4713-BF49-415D1424B8F4}" type="parTrans" cxnId="{F762326B-0A35-49E3-87D4-9A731D2A330A}">
      <dgm:prSet/>
      <dgm:spPr/>
      <dgm:t>
        <a:bodyPr/>
        <a:lstStyle/>
        <a:p>
          <a:endParaRPr lang="ru-RU"/>
        </a:p>
      </dgm:t>
    </dgm:pt>
    <dgm:pt modelId="{E9FF81E3-6E37-4363-9BE6-8B17E161439A}" type="sibTrans" cxnId="{F762326B-0A35-49E3-87D4-9A731D2A330A}">
      <dgm:prSet/>
      <dgm:spPr/>
      <dgm:t>
        <a:bodyPr/>
        <a:lstStyle/>
        <a:p>
          <a:endParaRPr lang="ru-RU"/>
        </a:p>
      </dgm:t>
    </dgm:pt>
    <dgm:pt modelId="{F8416A18-8611-4C93-9B18-C601EDBD7BD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2 этап: Мероприятия и события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4D0F60-B58B-4CFB-A6AD-2B927858D7F6}" type="parTrans" cxnId="{F22B7AA3-B9A2-4E8B-965E-2F2F0C61A765}">
      <dgm:prSet/>
      <dgm:spPr/>
      <dgm:t>
        <a:bodyPr/>
        <a:lstStyle/>
        <a:p>
          <a:endParaRPr lang="ru-RU"/>
        </a:p>
      </dgm:t>
    </dgm:pt>
    <dgm:pt modelId="{527907BB-F7E0-4668-A83D-E0B65D646487}" type="sibTrans" cxnId="{F22B7AA3-B9A2-4E8B-965E-2F2F0C61A765}">
      <dgm:prSet/>
      <dgm:spPr/>
      <dgm:t>
        <a:bodyPr/>
        <a:lstStyle/>
        <a:p>
          <a:endParaRPr lang="ru-RU"/>
        </a:p>
      </dgm:t>
    </dgm:pt>
    <dgm:pt modelId="{E26159A8-730C-4748-9219-173C87024B2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3 этап: 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Итоги проекта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F60A2C-B7C0-4A86-9B8C-F3E0C01CAD70}" type="parTrans" cxnId="{200FEFA5-F083-4B2C-A4DD-EFEE33572AE8}">
      <dgm:prSet/>
      <dgm:spPr/>
      <dgm:t>
        <a:bodyPr/>
        <a:lstStyle/>
        <a:p>
          <a:endParaRPr lang="ru-RU"/>
        </a:p>
      </dgm:t>
    </dgm:pt>
    <dgm:pt modelId="{1B192C4C-43FC-4305-BEE5-5BA848539E0F}" type="sibTrans" cxnId="{200FEFA5-F083-4B2C-A4DD-EFEE33572AE8}">
      <dgm:prSet/>
      <dgm:spPr/>
      <dgm:t>
        <a:bodyPr/>
        <a:lstStyle/>
        <a:p>
          <a:endParaRPr lang="ru-RU"/>
        </a:p>
      </dgm:t>
    </dgm:pt>
    <dgm:pt modelId="{FF8B9C53-2553-41F0-8932-0704A6828BD4}" type="pres">
      <dgm:prSet presAssocID="{B87D3784-8536-48F5-84D6-797D5117A7A3}" presName="Name0" presStyleCnt="0">
        <dgm:presLayoutVars>
          <dgm:dir/>
          <dgm:animLvl val="lvl"/>
          <dgm:resizeHandles val="exact"/>
        </dgm:presLayoutVars>
      </dgm:prSet>
      <dgm:spPr/>
    </dgm:pt>
    <dgm:pt modelId="{C53ED63A-E54F-4DB4-A0F2-45DF5BE3141F}" type="pres">
      <dgm:prSet presAssocID="{5B83E78F-FCF5-44F0-8246-66941BDF0EAB}" presName="Name8" presStyleCnt="0"/>
      <dgm:spPr/>
    </dgm:pt>
    <dgm:pt modelId="{BF97F79D-4201-4F6C-9939-93D248E014C0}" type="pres">
      <dgm:prSet presAssocID="{5B83E78F-FCF5-44F0-8246-66941BDF0EAB}" presName="level" presStyleLbl="node1" presStyleIdx="0" presStyleCnt="3" custScaleX="189751" custScaleY="107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510C4-DFE6-4B77-8A26-6426864F4985}" type="pres">
      <dgm:prSet presAssocID="{5B83E78F-FCF5-44F0-8246-66941BDF0E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15252-7C9E-47A9-A99C-650473213C7B}" type="pres">
      <dgm:prSet presAssocID="{F8416A18-8611-4C93-9B18-C601EDBD7BDE}" presName="Name8" presStyleCnt="0"/>
      <dgm:spPr/>
    </dgm:pt>
    <dgm:pt modelId="{D2B2CF79-FE63-4E7E-9315-5B24EB965AF5}" type="pres">
      <dgm:prSet presAssocID="{F8416A18-8611-4C93-9B18-C601EDBD7BDE}" presName="level" presStyleLbl="node1" presStyleIdx="1" presStyleCnt="3" custScaleX="121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207AD-6EB7-46D3-B131-5818FDF55EFD}" type="pres">
      <dgm:prSet presAssocID="{F8416A18-8611-4C93-9B18-C601EDBD7B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61D12-EA49-4057-A419-3AC67E3F9DE2}" type="pres">
      <dgm:prSet presAssocID="{E26159A8-730C-4748-9219-173C87024B21}" presName="Name8" presStyleCnt="0"/>
      <dgm:spPr/>
    </dgm:pt>
    <dgm:pt modelId="{C973A1F7-8454-488F-AAA2-6604444C2D10}" type="pres">
      <dgm:prSet presAssocID="{E26159A8-730C-4748-9219-173C87024B21}" presName="level" presStyleLbl="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F4E1-ABAB-45C2-8158-B839B27C51FD}" type="pres">
      <dgm:prSet presAssocID="{E26159A8-730C-4748-9219-173C87024B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B7AA3-B9A2-4E8B-965E-2F2F0C61A765}" srcId="{B87D3784-8536-48F5-84D6-797D5117A7A3}" destId="{F8416A18-8611-4C93-9B18-C601EDBD7BDE}" srcOrd="1" destOrd="0" parTransId="{E04D0F60-B58B-4CFB-A6AD-2B927858D7F6}" sibTransId="{527907BB-F7E0-4668-A83D-E0B65D646487}"/>
    <dgm:cxn modelId="{200FEFA5-F083-4B2C-A4DD-EFEE33572AE8}" srcId="{B87D3784-8536-48F5-84D6-797D5117A7A3}" destId="{E26159A8-730C-4748-9219-173C87024B21}" srcOrd="2" destOrd="0" parTransId="{5EF60A2C-B7C0-4A86-9B8C-F3E0C01CAD70}" sibTransId="{1B192C4C-43FC-4305-BEE5-5BA848539E0F}"/>
    <dgm:cxn modelId="{9EFB351F-CA7E-41DC-901B-D96A90B4A474}" type="presOf" srcId="{B87D3784-8536-48F5-84D6-797D5117A7A3}" destId="{FF8B9C53-2553-41F0-8932-0704A6828BD4}" srcOrd="0" destOrd="0" presId="urn:microsoft.com/office/officeart/2005/8/layout/pyramid1"/>
    <dgm:cxn modelId="{1D1ACF23-AD1D-44EA-968C-3CE5B3C6B970}" type="presOf" srcId="{5B83E78F-FCF5-44F0-8246-66941BDF0EAB}" destId="{749510C4-DFE6-4B77-8A26-6426864F4985}" srcOrd="1" destOrd="0" presId="urn:microsoft.com/office/officeart/2005/8/layout/pyramid1"/>
    <dgm:cxn modelId="{F762326B-0A35-49E3-87D4-9A731D2A330A}" srcId="{B87D3784-8536-48F5-84D6-797D5117A7A3}" destId="{5B83E78F-FCF5-44F0-8246-66941BDF0EAB}" srcOrd="0" destOrd="0" parTransId="{0E6A70C4-64DA-4713-BF49-415D1424B8F4}" sibTransId="{E9FF81E3-6E37-4363-9BE6-8B17E161439A}"/>
    <dgm:cxn modelId="{E268DCDD-BE88-4088-87A8-C1865E03727C}" type="presOf" srcId="{E26159A8-730C-4748-9219-173C87024B21}" destId="{C973A1F7-8454-488F-AAA2-6604444C2D10}" srcOrd="0" destOrd="0" presId="urn:microsoft.com/office/officeart/2005/8/layout/pyramid1"/>
    <dgm:cxn modelId="{2DF5B977-7A12-4596-ADB3-129ED184C54F}" type="presOf" srcId="{F8416A18-8611-4C93-9B18-C601EDBD7BDE}" destId="{2A2207AD-6EB7-46D3-B131-5818FDF55EFD}" srcOrd="1" destOrd="0" presId="urn:microsoft.com/office/officeart/2005/8/layout/pyramid1"/>
    <dgm:cxn modelId="{81CDCA83-D95C-4FF1-ADB5-0C1C5F928FFE}" type="presOf" srcId="{5B83E78F-FCF5-44F0-8246-66941BDF0EAB}" destId="{BF97F79D-4201-4F6C-9939-93D248E014C0}" srcOrd="0" destOrd="0" presId="urn:microsoft.com/office/officeart/2005/8/layout/pyramid1"/>
    <dgm:cxn modelId="{F1297434-B904-447E-B00A-6B807FED6CD8}" type="presOf" srcId="{E26159A8-730C-4748-9219-173C87024B21}" destId="{5919F4E1-ABAB-45C2-8158-B839B27C51FD}" srcOrd="1" destOrd="0" presId="urn:microsoft.com/office/officeart/2005/8/layout/pyramid1"/>
    <dgm:cxn modelId="{A9D89E1D-1101-478A-8009-B2FDC602690F}" type="presOf" srcId="{F8416A18-8611-4C93-9B18-C601EDBD7BDE}" destId="{D2B2CF79-FE63-4E7E-9315-5B24EB965AF5}" srcOrd="0" destOrd="0" presId="urn:microsoft.com/office/officeart/2005/8/layout/pyramid1"/>
    <dgm:cxn modelId="{8832BBAD-1BAA-4BDD-A3F3-912DD620DFB5}" type="presParOf" srcId="{FF8B9C53-2553-41F0-8932-0704A6828BD4}" destId="{C53ED63A-E54F-4DB4-A0F2-45DF5BE3141F}" srcOrd="0" destOrd="0" presId="urn:microsoft.com/office/officeart/2005/8/layout/pyramid1"/>
    <dgm:cxn modelId="{A0BCD087-9CF7-4829-8B43-1F6BF89BF0D8}" type="presParOf" srcId="{C53ED63A-E54F-4DB4-A0F2-45DF5BE3141F}" destId="{BF97F79D-4201-4F6C-9939-93D248E014C0}" srcOrd="0" destOrd="0" presId="urn:microsoft.com/office/officeart/2005/8/layout/pyramid1"/>
    <dgm:cxn modelId="{B451CAC3-8667-4D16-8883-E36BCC8A4E1D}" type="presParOf" srcId="{C53ED63A-E54F-4DB4-A0F2-45DF5BE3141F}" destId="{749510C4-DFE6-4B77-8A26-6426864F4985}" srcOrd="1" destOrd="0" presId="urn:microsoft.com/office/officeart/2005/8/layout/pyramid1"/>
    <dgm:cxn modelId="{8560EC97-A9E0-474B-878E-19A94A3897B8}" type="presParOf" srcId="{FF8B9C53-2553-41F0-8932-0704A6828BD4}" destId="{09E15252-7C9E-47A9-A99C-650473213C7B}" srcOrd="1" destOrd="0" presId="urn:microsoft.com/office/officeart/2005/8/layout/pyramid1"/>
    <dgm:cxn modelId="{B8425A8B-4494-4DE5-8FAE-3B567C65D6BB}" type="presParOf" srcId="{09E15252-7C9E-47A9-A99C-650473213C7B}" destId="{D2B2CF79-FE63-4E7E-9315-5B24EB965AF5}" srcOrd="0" destOrd="0" presId="urn:microsoft.com/office/officeart/2005/8/layout/pyramid1"/>
    <dgm:cxn modelId="{BAB48F01-09E0-4A3E-9610-CF3C1D7519DC}" type="presParOf" srcId="{09E15252-7C9E-47A9-A99C-650473213C7B}" destId="{2A2207AD-6EB7-46D3-B131-5818FDF55EFD}" srcOrd="1" destOrd="0" presId="urn:microsoft.com/office/officeart/2005/8/layout/pyramid1"/>
    <dgm:cxn modelId="{ED109709-86FB-4CA9-96A3-72CCE3B619C9}" type="presParOf" srcId="{FF8B9C53-2553-41F0-8932-0704A6828BD4}" destId="{33861D12-EA49-4057-A419-3AC67E3F9DE2}" srcOrd="2" destOrd="0" presId="urn:microsoft.com/office/officeart/2005/8/layout/pyramid1"/>
    <dgm:cxn modelId="{20BAC2AD-30D6-4881-A48F-E09BA4E701F5}" type="presParOf" srcId="{33861D12-EA49-4057-A419-3AC67E3F9DE2}" destId="{C973A1F7-8454-488F-AAA2-6604444C2D10}" srcOrd="0" destOrd="0" presId="urn:microsoft.com/office/officeart/2005/8/layout/pyramid1"/>
    <dgm:cxn modelId="{84E78EA5-0827-43BE-AB26-CC82AA1C6613}" type="presParOf" srcId="{33861D12-EA49-4057-A419-3AC67E3F9DE2}" destId="{5919F4E1-ABAB-45C2-8158-B839B27C51F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F79D-4201-4F6C-9939-93D248E014C0}">
      <dsp:nvSpPr>
        <dsp:cNvPr id="0" name=""/>
        <dsp:cNvSpPr/>
      </dsp:nvSpPr>
      <dsp:spPr>
        <a:xfrm>
          <a:off x="1378225" y="0"/>
          <a:ext cx="5473149" cy="2119993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этап: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Рождение проблемы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78225" y="0"/>
        <a:ext cx="5473149" cy="2119993"/>
      </dsp:txXfrm>
    </dsp:sp>
    <dsp:sp modelId="{D2B2CF79-FE63-4E7E-9315-5B24EB965AF5}">
      <dsp:nvSpPr>
        <dsp:cNvPr id="0" name=""/>
        <dsp:cNvSpPr/>
      </dsp:nvSpPr>
      <dsp:spPr>
        <a:xfrm>
          <a:off x="749346" y="2119993"/>
          <a:ext cx="6730907" cy="1964339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 этап: Мероприятия и события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27255" y="2119993"/>
        <a:ext cx="4375089" cy="1964339"/>
      </dsp:txXfrm>
    </dsp:sp>
    <dsp:sp modelId="{C973A1F7-8454-488F-AAA2-6604444C2D10}">
      <dsp:nvSpPr>
        <dsp:cNvPr id="0" name=""/>
        <dsp:cNvSpPr/>
      </dsp:nvSpPr>
      <dsp:spPr>
        <a:xfrm>
          <a:off x="0" y="4084332"/>
          <a:ext cx="8229600" cy="1964339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 этап: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Итоги проекта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40179" y="4084332"/>
        <a:ext cx="5349240" cy="196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1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9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65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3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8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9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4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3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8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6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11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965969"/>
          </a:xfrm>
        </p:spPr>
        <p:txBody>
          <a:bodyPr/>
          <a:lstStyle/>
          <a:p>
            <a:pPr algn="ctr"/>
            <a:r>
              <a:rPr lang="ru-RU" sz="5000" b="1" i="1" dirty="0" smtClean="0">
                <a:solidFill>
                  <a:schemeClr val="accent6">
                    <a:lumMod val="10000"/>
                  </a:schemeClr>
                </a:solidFill>
              </a:rPr>
              <a:t>Творческий проект</a:t>
            </a:r>
            <a:endParaRPr lang="ru-RU" sz="50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42641"/>
            <a:ext cx="8064896" cy="493868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9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  </a:t>
            </a:r>
          </a:p>
          <a:p>
            <a:pPr algn="ctr"/>
            <a:r>
              <a:rPr lang="ru-RU" sz="9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r>
              <a:rPr lang="ru-RU" sz="9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5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Выполнила</a:t>
            </a: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воспитатель 1 категории: </a:t>
            </a:r>
          </a:p>
          <a:p>
            <a:pPr algn="r">
              <a:spcBef>
                <a:spcPts val="0"/>
              </a:spcBef>
            </a:pPr>
            <a:r>
              <a:rPr lang="ru-RU" sz="19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Дульская</a:t>
            </a:r>
            <a:r>
              <a:rPr lang="ru-RU" sz="1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О.В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113 </a:t>
            </a:r>
            <a:r>
              <a:rPr lang="ru-RU" sz="1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Капитошка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Г.Улан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-Удэ</a:t>
            </a:r>
          </a:p>
          <a:p>
            <a:pPr algn="ctr">
              <a:spcBef>
                <a:spcPts val="0"/>
              </a:spcBef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algn="r"/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Рисование сказочных образов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473">
            <a:off x="503271" y="1357480"/>
            <a:ext cx="5652120" cy="3186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567">
            <a:off x="4015213" y="3933713"/>
            <a:ext cx="4499992" cy="2536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4592" y="182086"/>
            <a:ext cx="8686800" cy="477694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6000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Тип проекта</a:t>
            </a:r>
            <a:r>
              <a:rPr lang="ru-RU" dirty="0" smtClean="0">
                <a:solidFill>
                  <a:schemeClr val="bg1"/>
                </a:solidFill>
              </a:rPr>
              <a:t>: краткосрочный, групповой, творческий.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Цель: </a:t>
            </a:r>
          </a:p>
          <a:p>
            <a:r>
              <a:rPr lang="ru-RU" dirty="0" smtClean="0"/>
              <a:t>1</a:t>
            </a:r>
            <a:r>
              <a:rPr lang="ru-RU" dirty="0"/>
              <a:t>. Познакомить детей с творчеством </a:t>
            </a:r>
            <a:r>
              <a:rPr lang="ru-RU" dirty="0" err="1"/>
              <a:t>К.И.Чуковского</a:t>
            </a:r>
            <a:r>
              <a:rPr lang="ru-RU" dirty="0"/>
              <a:t>.</a:t>
            </a:r>
          </a:p>
          <a:p>
            <a:r>
              <a:rPr lang="ru-RU" dirty="0"/>
              <a:t>2. Прививать интерес к произведениям русского писателя.</a:t>
            </a:r>
          </a:p>
          <a:p>
            <a:r>
              <a:rPr lang="ru-RU" dirty="0"/>
              <a:t>3. Развивать творческие способности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Развивать память и выразительность речи детей.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развивать интерес детей к художественной литературе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Привлекать внимание детей к оформлению книги, к иллюстрациям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Формировать интерес к отгадыванию загадок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Развивать умение поддерживать беседу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Совершенствовать диалогическую форму речи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Развивать речь, как средство общения, формировать умения внимательно слушать произведения Чуковского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Воспитывать </a:t>
            </a:r>
            <a:r>
              <a:rPr lang="ru-RU" dirty="0" err="1" smtClean="0">
                <a:solidFill>
                  <a:srgbClr val="FFFF00"/>
                </a:solidFill>
              </a:rPr>
              <a:t>чутковть</a:t>
            </a:r>
            <a:r>
              <a:rPr lang="ru-RU" dirty="0" smtClean="0">
                <a:solidFill>
                  <a:srgbClr val="FFFF00"/>
                </a:solidFill>
              </a:rPr>
              <a:t> к художественному слову. Отрабатывать интонационную выразительность речи. Поощрять рассказ детей о своем восприятии конкретного поступка литературного персонажа.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Актуальность: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Художественная 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обобщает его эмоции, дает прекрасные образцы русского литературного языка.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Огромное воспитательное, познавательное и эстетическое значение произведений К. И. </a:t>
            </a:r>
            <a:r>
              <a:rPr lang="ru-RU" b="1" dirty="0">
                <a:solidFill>
                  <a:srgbClr val="FFFF00"/>
                </a:solidFill>
              </a:rPr>
              <a:t>Чуковского</a:t>
            </a:r>
            <a:r>
              <a:rPr lang="ru-RU" dirty="0">
                <a:solidFill>
                  <a:srgbClr val="FFFF00"/>
                </a:solidFill>
              </a:rPr>
              <a:t>, так как они расширяют знания ребенка об окружающем мире, воздействуют на личность малыша, развивают умение тонко чувствовать форму и ритм родного языка. Реализация данного педагогического </a:t>
            </a:r>
            <a:r>
              <a:rPr lang="ru-RU" b="1" dirty="0">
                <a:solidFill>
                  <a:srgbClr val="FFFF00"/>
                </a:solidFill>
              </a:rPr>
              <a:t>проекта</a:t>
            </a:r>
            <a:r>
              <a:rPr lang="ru-RU" dirty="0">
                <a:solidFill>
                  <a:srgbClr val="FFFF00"/>
                </a:solidFill>
              </a:rPr>
              <a:t> обеспечит психологическое формирование читателя в дошкольнике. А увлекательное общение с творчеством К. И. </a:t>
            </a:r>
            <a:r>
              <a:rPr lang="ru-RU" b="1" dirty="0">
                <a:solidFill>
                  <a:srgbClr val="FFFF00"/>
                </a:solidFill>
              </a:rPr>
              <a:t>Чуковского</a:t>
            </a:r>
            <a:r>
              <a:rPr lang="ru-RU" dirty="0">
                <a:solidFill>
                  <a:srgbClr val="FFFF00"/>
                </a:solidFill>
              </a:rPr>
              <a:t> будет способствовать развитию интереса к книге, его произведениям, иллюстрациям к произведениям. Необходимость приобщения ребенка к произведениям К. И. </a:t>
            </a:r>
            <a:r>
              <a:rPr lang="ru-RU" b="1" dirty="0">
                <a:solidFill>
                  <a:srgbClr val="FFFF00"/>
                </a:solidFill>
              </a:rPr>
              <a:t>Чуковского</a:t>
            </a:r>
            <a:r>
              <a:rPr lang="ru-RU" dirty="0">
                <a:solidFill>
                  <a:srgbClr val="FFFF00"/>
                </a:solidFill>
              </a:rPr>
              <a:t>, начиная с раннего детства, бесспорно. Они способствуют всестороннему развитию личности дошкольников, совершенствуют ум малыша, помогают не только овладеть речью и развить творческие способности, но и познавать окружающий мир.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Идеи проекта: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6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Необходимость приобщения детей к чтению бесспорна. Ведь общение с книгами доставляет ребенку удовольствие, вызывает интерес, помогающий приобретать знания, стимулирует работу ума и души. Потому что сказка, как уникальный вид творчества, ближе всего детской душе. Она заставляет ребенка смеяться, переживать и надеяться, одним словам чувствовать. А тонко чувствующий человек способен на настоящее творчество.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   Творчество </a:t>
            </a:r>
            <a:r>
              <a:rPr lang="ru-RU" dirty="0" err="1">
                <a:solidFill>
                  <a:srgbClr val="FFFF00"/>
                </a:solidFill>
              </a:rPr>
              <a:t>К.И.Чуковского</a:t>
            </a:r>
            <a:r>
              <a:rPr lang="ru-RU" dirty="0">
                <a:solidFill>
                  <a:srgbClr val="FFFF00"/>
                </a:solidFill>
              </a:rPr>
              <a:t> способствует формированию литературного вкуса, расширяет кругозор ребенка, обогащает спектр личностных особенностей. И исходя из этого, данный проект направлен, на формирование читательской культуры, поможет привить любовь к книге, развить творческие способности детей. Во время проекта дети смогут познакомиться с произведением </a:t>
            </a:r>
            <a:r>
              <a:rPr lang="ru-RU" dirty="0" err="1">
                <a:solidFill>
                  <a:srgbClr val="FFFF00"/>
                </a:solidFill>
              </a:rPr>
              <a:t>К.И.Чуковского</a:t>
            </a:r>
            <a:r>
              <a:rPr lang="ru-RU" dirty="0">
                <a:solidFill>
                  <a:srgbClr val="FFFF00"/>
                </a:solidFill>
              </a:rPr>
              <a:t>, совместно с родителями выполнят рисунки с любимыми героями, подготовят инсценировку.</a:t>
            </a:r>
          </a:p>
          <a:p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Предполагаемый результат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Приобщение и углубление знаний детей о жизни и творчестве К. И. </a:t>
            </a:r>
            <a:r>
              <a:rPr lang="ru-RU" sz="2800" b="1" dirty="0" smtClean="0">
                <a:solidFill>
                  <a:srgbClr val="FFFF00"/>
                </a:solidFill>
              </a:rPr>
              <a:t>Чуковского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Проявление у дошкольников желания обращаться к книге не только для развлечения, но и приобретения знаний.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Развитие речи, умение общаться, сравнивать, анализировать, делать выводы.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Приобретение интереса родителей к семейному чтению литературных произведений.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Помощь и участие в реализации </a:t>
            </a:r>
            <a:r>
              <a:rPr lang="ru-RU" sz="2800" b="1" dirty="0" smtClean="0">
                <a:solidFill>
                  <a:srgbClr val="FFFF00"/>
                </a:solidFill>
              </a:rPr>
              <a:t>проекта</a:t>
            </a:r>
            <a:r>
              <a:rPr lang="ru-RU" sz="2800" dirty="0" smtClean="0">
                <a:solidFill>
                  <a:srgbClr val="FFFF00"/>
                </a:solidFill>
              </a:rPr>
              <a:t>, жизни группы.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ходе проекта проведены: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Подбор </a:t>
            </a:r>
            <a:r>
              <a:rPr lang="ru-RU" sz="2800" dirty="0">
                <a:solidFill>
                  <a:srgbClr val="FFFF00"/>
                </a:solidFill>
              </a:rPr>
              <a:t>специальной литературы, наглядного и методического материала.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Работа по плану с детьми, </a:t>
            </a:r>
            <a:r>
              <a:rPr lang="ru-RU" sz="2800" dirty="0" smtClean="0">
                <a:solidFill>
                  <a:srgbClr val="FFFF00"/>
                </a:solidFill>
              </a:rPr>
              <a:t>родителями </a:t>
            </a:r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Подготовка </a:t>
            </a:r>
            <a:r>
              <a:rPr lang="ru-RU" sz="2800" dirty="0">
                <a:solidFill>
                  <a:srgbClr val="FFFF00"/>
                </a:solidFill>
              </a:rPr>
              <a:t>атрибутов к представлению.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Подведение итогов, </a:t>
            </a:r>
            <a:r>
              <a:rPr lang="ru-RU" sz="2800" dirty="0" smtClean="0">
                <a:solidFill>
                  <a:srgbClr val="FFFF00"/>
                </a:solidFill>
              </a:rPr>
              <a:t>театрализованное </a:t>
            </a:r>
            <a:r>
              <a:rPr lang="ru-RU" sz="2800" dirty="0">
                <a:solidFill>
                  <a:srgbClr val="FFFF00"/>
                </a:solidFill>
              </a:rPr>
              <a:t>представление </a:t>
            </a:r>
            <a:r>
              <a:rPr lang="ru-RU" sz="2800" dirty="0" smtClean="0">
                <a:solidFill>
                  <a:srgbClr val="FFFF00"/>
                </a:solidFill>
              </a:rPr>
              <a:t>«Телефон».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Изображение сказочных образов.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Презентация проекта.</a:t>
            </a:r>
          </a:p>
          <a:p>
            <a:endParaRPr lang="ru-RU" sz="2800" dirty="0"/>
          </a:p>
          <a:p>
            <a:pPr marL="0" indent="0" algn="just">
              <a:buNone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548679"/>
            <a:ext cx="6264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Инсценировка сказки «Телефон»</a:t>
            </a:r>
            <a:endParaRPr lang="ru-RU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04250" y="1578293"/>
            <a:ext cx="82550" cy="4698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8105"/>
            <a:ext cx="4788024" cy="2699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217">
            <a:off x="640421" y="3307222"/>
            <a:ext cx="5004048" cy="2820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958">
            <a:off x="4935001" y="2041736"/>
            <a:ext cx="3845803" cy="21679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316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Творческий проект</vt:lpstr>
      <vt:lpstr>Презентация PowerPoint</vt:lpstr>
      <vt:lpstr>Презентация PowerPoint</vt:lpstr>
      <vt:lpstr>Задачи: </vt:lpstr>
      <vt:lpstr>Актуальность:</vt:lpstr>
      <vt:lpstr>Идеи проекта:</vt:lpstr>
      <vt:lpstr>Презентация PowerPoint</vt:lpstr>
      <vt:lpstr>В ходе проекта проведены: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Пользователь</dc:creator>
  <cp:lastModifiedBy>Татьяна</cp:lastModifiedBy>
  <cp:revision>65</cp:revision>
  <dcterms:created xsi:type="dcterms:W3CDTF">2017-03-19T02:41:50Z</dcterms:created>
  <dcterms:modified xsi:type="dcterms:W3CDTF">2018-12-12T13:46:18Z</dcterms:modified>
</cp:coreProperties>
</file>