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66" r:id="rId4"/>
    <p:sldId id="258" r:id="rId5"/>
    <p:sldId id="259" r:id="rId6"/>
    <p:sldId id="261" r:id="rId7"/>
    <p:sldId id="264" r:id="rId8"/>
    <p:sldId id="276" r:id="rId9"/>
    <p:sldId id="286" r:id="rId10"/>
    <p:sldId id="288" r:id="rId11"/>
    <p:sldId id="271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3" autoAdjust="0"/>
    <p:restoredTop sz="88510" autoAdjust="0"/>
  </p:normalViewPr>
  <p:slideViewPr>
    <p:cSldViewPr>
      <p:cViewPr varScale="1">
        <p:scale>
          <a:sx n="70" d="100"/>
          <a:sy n="70" d="100"/>
        </p:scale>
        <p:origin x="-514" y="-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7D3784-8536-48F5-84D6-797D5117A7A3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5B83E78F-FCF5-44F0-8246-66941BDF0EAB}">
      <dgm:prSet phldrT="[Текст]"/>
      <dgm:spPr/>
      <dgm:t>
        <a:bodyPr/>
        <a:lstStyle/>
        <a:p>
          <a:r>
            <a:rPr lang="ru-RU" dirty="0" smtClean="0">
              <a:solidFill>
                <a:schemeClr val="tx1">
                  <a:lumMod val="95000"/>
                  <a:lumOff val="5000"/>
                </a:schemeClr>
              </a:solidFill>
            </a:rPr>
            <a:t>1 этап: </a:t>
          </a:r>
        </a:p>
        <a:p>
          <a:r>
            <a:rPr lang="ru-RU" dirty="0" smtClean="0">
              <a:solidFill>
                <a:schemeClr val="tx1">
                  <a:lumMod val="95000"/>
                  <a:lumOff val="5000"/>
                </a:schemeClr>
              </a:solidFill>
            </a:rPr>
            <a:t>Рождение проблемы</a:t>
          </a:r>
          <a:endParaRPr lang="ru-RU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0E6A70C4-64DA-4713-BF49-415D1424B8F4}" type="parTrans" cxnId="{F762326B-0A35-49E3-87D4-9A731D2A330A}">
      <dgm:prSet/>
      <dgm:spPr/>
      <dgm:t>
        <a:bodyPr/>
        <a:lstStyle/>
        <a:p>
          <a:endParaRPr lang="ru-RU"/>
        </a:p>
      </dgm:t>
    </dgm:pt>
    <dgm:pt modelId="{E9FF81E3-6E37-4363-9BE6-8B17E161439A}" type="sibTrans" cxnId="{F762326B-0A35-49E3-87D4-9A731D2A330A}">
      <dgm:prSet/>
      <dgm:spPr/>
      <dgm:t>
        <a:bodyPr/>
        <a:lstStyle/>
        <a:p>
          <a:endParaRPr lang="ru-RU"/>
        </a:p>
      </dgm:t>
    </dgm:pt>
    <dgm:pt modelId="{F8416A18-8611-4C93-9B18-C601EDBD7BDE}">
      <dgm:prSet phldrT="[Текст]"/>
      <dgm:spPr/>
      <dgm:t>
        <a:bodyPr/>
        <a:lstStyle/>
        <a:p>
          <a:r>
            <a:rPr lang="ru-RU" dirty="0" smtClean="0">
              <a:solidFill>
                <a:schemeClr val="tx1">
                  <a:lumMod val="95000"/>
                  <a:lumOff val="5000"/>
                </a:schemeClr>
              </a:solidFill>
            </a:rPr>
            <a:t>2 этап: Мероприятия и события</a:t>
          </a:r>
          <a:endParaRPr lang="ru-RU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E04D0F60-B58B-4CFB-A6AD-2B927858D7F6}" type="parTrans" cxnId="{F22B7AA3-B9A2-4E8B-965E-2F2F0C61A765}">
      <dgm:prSet/>
      <dgm:spPr/>
      <dgm:t>
        <a:bodyPr/>
        <a:lstStyle/>
        <a:p>
          <a:endParaRPr lang="ru-RU"/>
        </a:p>
      </dgm:t>
    </dgm:pt>
    <dgm:pt modelId="{527907BB-F7E0-4668-A83D-E0B65D646487}" type="sibTrans" cxnId="{F22B7AA3-B9A2-4E8B-965E-2F2F0C61A765}">
      <dgm:prSet/>
      <dgm:spPr/>
      <dgm:t>
        <a:bodyPr/>
        <a:lstStyle/>
        <a:p>
          <a:endParaRPr lang="ru-RU"/>
        </a:p>
      </dgm:t>
    </dgm:pt>
    <dgm:pt modelId="{E26159A8-730C-4748-9219-173C87024B21}">
      <dgm:prSet phldrT="[Текст]"/>
      <dgm:spPr/>
      <dgm:t>
        <a:bodyPr/>
        <a:lstStyle/>
        <a:p>
          <a:r>
            <a:rPr lang="ru-RU" dirty="0" smtClean="0">
              <a:solidFill>
                <a:schemeClr val="tx1">
                  <a:lumMod val="95000"/>
                  <a:lumOff val="5000"/>
                </a:schemeClr>
              </a:solidFill>
            </a:rPr>
            <a:t>3 этап: </a:t>
          </a:r>
        </a:p>
        <a:p>
          <a:r>
            <a:rPr lang="ru-RU" dirty="0" smtClean="0">
              <a:solidFill>
                <a:schemeClr val="tx1">
                  <a:lumMod val="95000"/>
                  <a:lumOff val="5000"/>
                </a:schemeClr>
              </a:solidFill>
            </a:rPr>
            <a:t>Итоги проекта</a:t>
          </a:r>
          <a:endParaRPr lang="ru-RU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5EF60A2C-B7C0-4A86-9B8C-F3E0C01CAD70}" type="parTrans" cxnId="{200FEFA5-F083-4B2C-A4DD-EFEE33572AE8}">
      <dgm:prSet/>
      <dgm:spPr/>
      <dgm:t>
        <a:bodyPr/>
        <a:lstStyle/>
        <a:p>
          <a:endParaRPr lang="ru-RU"/>
        </a:p>
      </dgm:t>
    </dgm:pt>
    <dgm:pt modelId="{1B192C4C-43FC-4305-BEE5-5BA848539E0F}" type="sibTrans" cxnId="{200FEFA5-F083-4B2C-A4DD-EFEE33572AE8}">
      <dgm:prSet/>
      <dgm:spPr/>
      <dgm:t>
        <a:bodyPr/>
        <a:lstStyle/>
        <a:p>
          <a:endParaRPr lang="ru-RU"/>
        </a:p>
      </dgm:t>
    </dgm:pt>
    <dgm:pt modelId="{FF8B9C53-2553-41F0-8932-0704A6828BD4}" type="pres">
      <dgm:prSet presAssocID="{B87D3784-8536-48F5-84D6-797D5117A7A3}" presName="Name0" presStyleCnt="0">
        <dgm:presLayoutVars>
          <dgm:dir/>
          <dgm:animLvl val="lvl"/>
          <dgm:resizeHandles val="exact"/>
        </dgm:presLayoutVars>
      </dgm:prSet>
      <dgm:spPr/>
    </dgm:pt>
    <dgm:pt modelId="{C53ED63A-E54F-4DB4-A0F2-45DF5BE3141F}" type="pres">
      <dgm:prSet presAssocID="{5B83E78F-FCF5-44F0-8246-66941BDF0EAB}" presName="Name8" presStyleCnt="0"/>
      <dgm:spPr/>
    </dgm:pt>
    <dgm:pt modelId="{BF97F79D-4201-4F6C-9939-93D248E014C0}" type="pres">
      <dgm:prSet presAssocID="{5B83E78F-FCF5-44F0-8246-66941BDF0EAB}" presName="level" presStyleLbl="node1" presStyleIdx="0" presStyleCnt="3" custScaleX="189751" custScaleY="10792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9510C4-DFE6-4B77-8A26-6426864F4985}" type="pres">
      <dgm:prSet presAssocID="{5B83E78F-FCF5-44F0-8246-66941BDF0EA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E15252-7C9E-47A9-A99C-650473213C7B}" type="pres">
      <dgm:prSet presAssocID="{F8416A18-8611-4C93-9B18-C601EDBD7BDE}" presName="Name8" presStyleCnt="0"/>
      <dgm:spPr/>
    </dgm:pt>
    <dgm:pt modelId="{D2B2CF79-FE63-4E7E-9315-5B24EB965AF5}" type="pres">
      <dgm:prSet presAssocID="{F8416A18-8611-4C93-9B18-C601EDBD7BDE}" presName="level" presStyleLbl="node1" presStyleIdx="1" presStyleCnt="3" custScaleX="12112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2207AD-6EB7-46D3-B131-5818FDF55EFD}" type="pres">
      <dgm:prSet presAssocID="{F8416A18-8611-4C93-9B18-C601EDBD7BD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861D12-EA49-4057-A419-3AC67E3F9DE2}" type="pres">
      <dgm:prSet presAssocID="{E26159A8-730C-4748-9219-173C87024B21}" presName="Name8" presStyleCnt="0"/>
      <dgm:spPr/>
    </dgm:pt>
    <dgm:pt modelId="{C973A1F7-8454-488F-AAA2-6604444C2D10}" type="pres">
      <dgm:prSet presAssocID="{E26159A8-730C-4748-9219-173C87024B21}" presName="level" presStyleLbl="node1" presStyleIdx="2" presStyleCnt="3" custLinFactNeighborY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19F4E1-ABAB-45C2-8158-B839B27C51FD}" type="pres">
      <dgm:prSet presAssocID="{E26159A8-730C-4748-9219-173C87024B21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22B7AA3-B9A2-4E8B-965E-2F2F0C61A765}" srcId="{B87D3784-8536-48F5-84D6-797D5117A7A3}" destId="{F8416A18-8611-4C93-9B18-C601EDBD7BDE}" srcOrd="1" destOrd="0" parTransId="{E04D0F60-B58B-4CFB-A6AD-2B927858D7F6}" sibTransId="{527907BB-F7E0-4668-A83D-E0B65D646487}"/>
    <dgm:cxn modelId="{200FEFA5-F083-4B2C-A4DD-EFEE33572AE8}" srcId="{B87D3784-8536-48F5-84D6-797D5117A7A3}" destId="{E26159A8-730C-4748-9219-173C87024B21}" srcOrd="2" destOrd="0" parTransId="{5EF60A2C-B7C0-4A86-9B8C-F3E0C01CAD70}" sibTransId="{1B192C4C-43FC-4305-BEE5-5BA848539E0F}"/>
    <dgm:cxn modelId="{9EFB351F-CA7E-41DC-901B-D96A90B4A474}" type="presOf" srcId="{B87D3784-8536-48F5-84D6-797D5117A7A3}" destId="{FF8B9C53-2553-41F0-8932-0704A6828BD4}" srcOrd="0" destOrd="0" presId="urn:microsoft.com/office/officeart/2005/8/layout/pyramid1"/>
    <dgm:cxn modelId="{1D1ACF23-AD1D-44EA-968C-3CE5B3C6B970}" type="presOf" srcId="{5B83E78F-FCF5-44F0-8246-66941BDF0EAB}" destId="{749510C4-DFE6-4B77-8A26-6426864F4985}" srcOrd="1" destOrd="0" presId="urn:microsoft.com/office/officeart/2005/8/layout/pyramid1"/>
    <dgm:cxn modelId="{F762326B-0A35-49E3-87D4-9A731D2A330A}" srcId="{B87D3784-8536-48F5-84D6-797D5117A7A3}" destId="{5B83E78F-FCF5-44F0-8246-66941BDF0EAB}" srcOrd="0" destOrd="0" parTransId="{0E6A70C4-64DA-4713-BF49-415D1424B8F4}" sibTransId="{E9FF81E3-6E37-4363-9BE6-8B17E161439A}"/>
    <dgm:cxn modelId="{E268DCDD-BE88-4088-87A8-C1865E03727C}" type="presOf" srcId="{E26159A8-730C-4748-9219-173C87024B21}" destId="{C973A1F7-8454-488F-AAA2-6604444C2D10}" srcOrd="0" destOrd="0" presId="urn:microsoft.com/office/officeart/2005/8/layout/pyramid1"/>
    <dgm:cxn modelId="{2DF5B977-7A12-4596-ADB3-129ED184C54F}" type="presOf" srcId="{F8416A18-8611-4C93-9B18-C601EDBD7BDE}" destId="{2A2207AD-6EB7-46D3-B131-5818FDF55EFD}" srcOrd="1" destOrd="0" presId="urn:microsoft.com/office/officeart/2005/8/layout/pyramid1"/>
    <dgm:cxn modelId="{81CDCA83-D95C-4FF1-ADB5-0C1C5F928FFE}" type="presOf" srcId="{5B83E78F-FCF5-44F0-8246-66941BDF0EAB}" destId="{BF97F79D-4201-4F6C-9939-93D248E014C0}" srcOrd="0" destOrd="0" presId="urn:microsoft.com/office/officeart/2005/8/layout/pyramid1"/>
    <dgm:cxn modelId="{F1297434-B904-447E-B00A-6B807FED6CD8}" type="presOf" srcId="{E26159A8-730C-4748-9219-173C87024B21}" destId="{5919F4E1-ABAB-45C2-8158-B839B27C51FD}" srcOrd="1" destOrd="0" presId="urn:microsoft.com/office/officeart/2005/8/layout/pyramid1"/>
    <dgm:cxn modelId="{A9D89E1D-1101-478A-8009-B2FDC602690F}" type="presOf" srcId="{F8416A18-8611-4C93-9B18-C601EDBD7BDE}" destId="{D2B2CF79-FE63-4E7E-9315-5B24EB965AF5}" srcOrd="0" destOrd="0" presId="urn:microsoft.com/office/officeart/2005/8/layout/pyramid1"/>
    <dgm:cxn modelId="{8832BBAD-1BAA-4BDD-A3F3-912DD620DFB5}" type="presParOf" srcId="{FF8B9C53-2553-41F0-8932-0704A6828BD4}" destId="{C53ED63A-E54F-4DB4-A0F2-45DF5BE3141F}" srcOrd="0" destOrd="0" presId="urn:microsoft.com/office/officeart/2005/8/layout/pyramid1"/>
    <dgm:cxn modelId="{A0BCD087-9CF7-4829-8B43-1F6BF89BF0D8}" type="presParOf" srcId="{C53ED63A-E54F-4DB4-A0F2-45DF5BE3141F}" destId="{BF97F79D-4201-4F6C-9939-93D248E014C0}" srcOrd="0" destOrd="0" presId="urn:microsoft.com/office/officeart/2005/8/layout/pyramid1"/>
    <dgm:cxn modelId="{B451CAC3-8667-4D16-8883-E36BCC8A4E1D}" type="presParOf" srcId="{C53ED63A-E54F-4DB4-A0F2-45DF5BE3141F}" destId="{749510C4-DFE6-4B77-8A26-6426864F4985}" srcOrd="1" destOrd="0" presId="urn:microsoft.com/office/officeart/2005/8/layout/pyramid1"/>
    <dgm:cxn modelId="{8560EC97-A9E0-474B-878E-19A94A3897B8}" type="presParOf" srcId="{FF8B9C53-2553-41F0-8932-0704A6828BD4}" destId="{09E15252-7C9E-47A9-A99C-650473213C7B}" srcOrd="1" destOrd="0" presId="urn:microsoft.com/office/officeart/2005/8/layout/pyramid1"/>
    <dgm:cxn modelId="{B8425A8B-4494-4DE5-8FAE-3B567C65D6BB}" type="presParOf" srcId="{09E15252-7C9E-47A9-A99C-650473213C7B}" destId="{D2B2CF79-FE63-4E7E-9315-5B24EB965AF5}" srcOrd="0" destOrd="0" presId="urn:microsoft.com/office/officeart/2005/8/layout/pyramid1"/>
    <dgm:cxn modelId="{BAB48F01-09E0-4A3E-9610-CF3C1D7519DC}" type="presParOf" srcId="{09E15252-7C9E-47A9-A99C-650473213C7B}" destId="{2A2207AD-6EB7-46D3-B131-5818FDF55EFD}" srcOrd="1" destOrd="0" presId="urn:microsoft.com/office/officeart/2005/8/layout/pyramid1"/>
    <dgm:cxn modelId="{ED109709-86FB-4CA9-96A3-72CCE3B619C9}" type="presParOf" srcId="{FF8B9C53-2553-41F0-8932-0704A6828BD4}" destId="{33861D12-EA49-4057-A419-3AC67E3F9DE2}" srcOrd="2" destOrd="0" presId="urn:microsoft.com/office/officeart/2005/8/layout/pyramid1"/>
    <dgm:cxn modelId="{20BAC2AD-30D6-4881-A48F-E09BA4E701F5}" type="presParOf" srcId="{33861D12-EA49-4057-A419-3AC67E3F9DE2}" destId="{C973A1F7-8454-488F-AAA2-6604444C2D10}" srcOrd="0" destOrd="0" presId="urn:microsoft.com/office/officeart/2005/8/layout/pyramid1"/>
    <dgm:cxn modelId="{84E78EA5-0827-43BE-AB26-CC82AA1C6613}" type="presParOf" srcId="{33861D12-EA49-4057-A419-3AC67E3F9DE2}" destId="{5919F4E1-ABAB-45C2-8158-B839B27C51FD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97F79D-4201-4F6C-9939-93D248E014C0}">
      <dsp:nvSpPr>
        <dsp:cNvPr id="0" name=""/>
        <dsp:cNvSpPr/>
      </dsp:nvSpPr>
      <dsp:spPr>
        <a:xfrm>
          <a:off x="1378225" y="0"/>
          <a:ext cx="5473149" cy="2119993"/>
        </a:xfrm>
        <a:prstGeom prst="trapezoid">
          <a:avLst>
            <a:gd name="adj" fmla="val 6802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1 этап: </a:t>
          </a:r>
        </a:p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Рождение проблемы</a:t>
          </a:r>
          <a:endParaRPr lang="ru-RU" sz="40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1378225" y="0"/>
        <a:ext cx="5473149" cy="2119993"/>
      </dsp:txXfrm>
    </dsp:sp>
    <dsp:sp modelId="{D2B2CF79-FE63-4E7E-9315-5B24EB965AF5}">
      <dsp:nvSpPr>
        <dsp:cNvPr id="0" name=""/>
        <dsp:cNvSpPr/>
      </dsp:nvSpPr>
      <dsp:spPr>
        <a:xfrm>
          <a:off x="749346" y="2119993"/>
          <a:ext cx="6730907" cy="1964339"/>
        </a:xfrm>
        <a:prstGeom prst="trapezoid">
          <a:avLst>
            <a:gd name="adj" fmla="val 6802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2 этап: Мероприятия и события</a:t>
          </a:r>
          <a:endParaRPr lang="ru-RU" sz="40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1927255" y="2119993"/>
        <a:ext cx="4375089" cy="1964339"/>
      </dsp:txXfrm>
    </dsp:sp>
    <dsp:sp modelId="{C973A1F7-8454-488F-AAA2-6604444C2D10}">
      <dsp:nvSpPr>
        <dsp:cNvPr id="0" name=""/>
        <dsp:cNvSpPr/>
      </dsp:nvSpPr>
      <dsp:spPr>
        <a:xfrm>
          <a:off x="0" y="4084332"/>
          <a:ext cx="8229600" cy="1964339"/>
        </a:xfrm>
        <a:prstGeom prst="trapezoid">
          <a:avLst>
            <a:gd name="adj" fmla="val 6802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3 этап: </a:t>
          </a:r>
        </a:p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Итоги проекта</a:t>
          </a:r>
          <a:endParaRPr lang="ru-RU" sz="40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1440179" y="4084332"/>
        <a:ext cx="5349240" cy="19643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1627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6988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37596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024354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37597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22.02.2019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1933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22.02.2019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72062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93600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2695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2925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3550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0869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6970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22.02.2019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413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22.02.2019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7824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22.02.2019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5086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0162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09267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95312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"/>
            <a:ext cx="7772400" cy="764704"/>
          </a:xfrm>
        </p:spPr>
        <p:txBody>
          <a:bodyPr>
            <a:normAutofit/>
          </a:bodyPr>
          <a:lstStyle/>
          <a:p>
            <a:pPr algn="ctr"/>
            <a:r>
              <a:rPr lang="ru-RU" sz="4000" b="1" i="1" dirty="0" smtClean="0">
                <a:solidFill>
                  <a:srgbClr val="00B050"/>
                </a:solidFill>
              </a:rPr>
              <a:t>Региональный проект</a:t>
            </a:r>
            <a:endParaRPr lang="ru-RU" sz="4000" b="1" i="1" dirty="0">
              <a:solidFill>
                <a:srgbClr val="00B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1916832"/>
            <a:ext cx="7920880" cy="4536504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ru-RU" sz="5400" b="1" i="1" dirty="0" smtClean="0">
                <a:solidFill>
                  <a:srgbClr val="FF0000"/>
                </a:solidFill>
                <a:latin typeface="Arial Black" pitchFamily="34" charset="0"/>
              </a:rPr>
              <a:t>«</a:t>
            </a:r>
            <a:r>
              <a:rPr lang="ru-RU" sz="5400" b="1" i="1" dirty="0" err="1" smtClean="0">
                <a:solidFill>
                  <a:srgbClr val="FF0000"/>
                </a:solidFill>
                <a:latin typeface="Arial Black" pitchFamily="34" charset="0"/>
              </a:rPr>
              <a:t>Сагаалган</a:t>
            </a:r>
            <a:r>
              <a:rPr lang="ru-RU" sz="5400" b="1" i="1" dirty="0" smtClean="0">
                <a:solidFill>
                  <a:srgbClr val="FF0000"/>
                </a:solidFill>
                <a:latin typeface="Arial Black" pitchFamily="34" charset="0"/>
              </a:rPr>
              <a:t>-Праздник Белого месяца»</a:t>
            </a:r>
          </a:p>
          <a:p>
            <a:endParaRPr lang="ru-RU" sz="5400" dirty="0" smtClean="0">
              <a:solidFill>
                <a:schemeClr val="tx1"/>
              </a:solidFill>
            </a:endParaRPr>
          </a:p>
          <a:p>
            <a:endParaRPr lang="ru-RU" sz="2000" dirty="0" smtClean="0">
              <a:solidFill>
                <a:schemeClr val="tx1"/>
              </a:solidFill>
            </a:endParaRPr>
          </a:p>
          <a:p>
            <a:endParaRPr lang="ru-RU" sz="1400" dirty="0" smtClean="0">
              <a:solidFill>
                <a:schemeClr val="tx1"/>
              </a:solidFill>
            </a:endParaRPr>
          </a:p>
          <a:p>
            <a:endParaRPr lang="ru-RU" sz="1400" dirty="0" smtClean="0">
              <a:solidFill>
                <a:schemeClr val="tx1"/>
              </a:solidFill>
            </a:endParaRPr>
          </a:p>
          <a:p>
            <a:endParaRPr lang="ru-RU" sz="1400" dirty="0" smtClean="0">
              <a:solidFill>
                <a:schemeClr val="bg1"/>
              </a:solidFill>
            </a:endParaRPr>
          </a:p>
          <a:p>
            <a:endParaRPr lang="ru-RU" sz="1400" dirty="0" smtClean="0">
              <a:solidFill>
                <a:schemeClr val="bg1"/>
              </a:solidFill>
            </a:endParaRPr>
          </a:p>
          <a:p>
            <a:endParaRPr lang="ru-RU" sz="1400" dirty="0" smtClean="0">
              <a:solidFill>
                <a:schemeClr val="bg1"/>
              </a:solidFill>
            </a:endParaRPr>
          </a:p>
          <a:p>
            <a:endParaRPr lang="ru-RU" sz="1500" dirty="0" smtClean="0">
              <a:solidFill>
                <a:schemeClr val="bg1"/>
              </a:solidFill>
            </a:endParaRPr>
          </a:p>
          <a:p>
            <a:pPr algn="r">
              <a:spcBef>
                <a:spcPts val="0"/>
              </a:spcBef>
            </a:pPr>
            <a:r>
              <a:rPr lang="ru-RU" sz="2000" dirty="0" smtClean="0">
                <a:solidFill>
                  <a:schemeClr val="bg1"/>
                </a:solidFill>
              </a:rPr>
              <a:t>МАДОУ № 113 </a:t>
            </a:r>
            <a:r>
              <a:rPr lang="ru-RU" sz="2000" dirty="0" err="1" smtClean="0">
                <a:solidFill>
                  <a:schemeClr val="bg1"/>
                </a:solidFill>
              </a:rPr>
              <a:t>Капитошка</a:t>
            </a:r>
            <a:endParaRPr lang="ru-RU" sz="2000" dirty="0" smtClean="0">
              <a:solidFill>
                <a:schemeClr val="bg1"/>
              </a:solidFill>
            </a:endParaRPr>
          </a:p>
          <a:p>
            <a:pPr algn="r">
              <a:spcBef>
                <a:spcPts val="0"/>
              </a:spcBef>
            </a:pPr>
            <a:r>
              <a:rPr lang="ru-RU" sz="2000" dirty="0" smtClean="0">
                <a:solidFill>
                  <a:schemeClr val="bg1"/>
                </a:solidFill>
              </a:rPr>
              <a:t>Г.Улан-Удэ</a:t>
            </a:r>
          </a:p>
          <a:p>
            <a:pPr algn="r">
              <a:spcBef>
                <a:spcPts val="0"/>
              </a:spcBef>
            </a:pPr>
            <a:r>
              <a:rPr lang="ru-RU" sz="2000" dirty="0" smtClean="0">
                <a:solidFill>
                  <a:schemeClr val="bg1"/>
                </a:solidFill>
              </a:rPr>
              <a:t>2019г.</a:t>
            </a:r>
          </a:p>
          <a:p>
            <a:pPr algn="r"/>
            <a:r>
              <a:rPr lang="ru-RU" sz="1400" dirty="0" smtClean="0">
                <a:solidFill>
                  <a:schemeClr val="bg1"/>
                </a:solidFill>
              </a:rPr>
              <a:t>Выполнила</a:t>
            </a:r>
          </a:p>
          <a:p>
            <a:pPr algn="r"/>
            <a:r>
              <a:rPr lang="ru-RU" sz="1400" dirty="0" smtClean="0">
                <a:solidFill>
                  <a:schemeClr val="bg1"/>
                </a:solidFill>
              </a:rPr>
              <a:t> воспитатель 1 категории: </a:t>
            </a:r>
            <a:r>
              <a:rPr lang="ru-RU" sz="1400" dirty="0" err="1" smtClean="0">
                <a:solidFill>
                  <a:schemeClr val="bg1"/>
                </a:solidFill>
              </a:rPr>
              <a:t>Дульская</a:t>
            </a:r>
            <a:r>
              <a:rPr lang="ru-RU" sz="1400" dirty="0" smtClean="0">
                <a:solidFill>
                  <a:schemeClr val="bg1"/>
                </a:solidFill>
              </a:rPr>
              <a:t> О.В.</a:t>
            </a:r>
          </a:p>
          <a:p>
            <a:pPr algn="r"/>
            <a:endParaRPr lang="ru-RU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6505" y="3356992"/>
            <a:ext cx="2481851" cy="330913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9901" y="2204864"/>
            <a:ext cx="3046604" cy="4062139"/>
          </a:xfrm>
          <a:prstGeom prst="rect">
            <a:avLst/>
          </a:prstGeom>
        </p:spPr>
      </p:pic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335" y="139986"/>
            <a:ext cx="2187798" cy="2917064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2593" y="115848"/>
            <a:ext cx="2571750" cy="3429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16" y="0"/>
            <a:ext cx="9157816" cy="6858000"/>
          </a:xfrm>
          <a:prstGeom prst="rect">
            <a:avLst/>
          </a:prstGeom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74559" y="172733"/>
            <a:ext cx="8787707" cy="4776943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6000" b="1" i="1" dirty="0" smtClean="0">
              <a:solidFill>
                <a:srgbClr val="FFC000"/>
              </a:solidFill>
            </a:endParaRPr>
          </a:p>
          <a:p>
            <a:pPr algn="ctr">
              <a:buNone/>
            </a:pPr>
            <a:endParaRPr lang="ru-RU" sz="6000" b="1" i="1" dirty="0" smtClean="0">
              <a:solidFill>
                <a:srgbClr val="FFC000"/>
              </a:solidFill>
            </a:endParaRPr>
          </a:p>
          <a:p>
            <a:pPr algn="ctr">
              <a:buNone/>
            </a:pPr>
            <a:r>
              <a:rPr lang="ru-RU" sz="6000" b="1" i="1" dirty="0" smtClean="0">
                <a:solidFill>
                  <a:srgbClr val="FF0000"/>
                </a:solidFill>
              </a:rPr>
              <a:t>Спасибо за внимание!</a:t>
            </a:r>
            <a:endParaRPr lang="ru-RU" sz="60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548680"/>
            <a:ext cx="8229600" cy="521744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b="1" dirty="0" smtClean="0">
                <a:solidFill>
                  <a:schemeClr val="bg1"/>
                </a:solidFill>
              </a:rPr>
              <a:t>Тип проекта</a:t>
            </a:r>
            <a:r>
              <a:rPr lang="ru-RU" dirty="0" smtClean="0">
                <a:solidFill>
                  <a:schemeClr val="bg1"/>
                </a:solidFill>
              </a:rPr>
              <a:t>: краткосрочный, групповой, национально-региональный.</a:t>
            </a:r>
          </a:p>
          <a:p>
            <a:pPr marL="0" indent="0">
              <a:buNone/>
            </a:pPr>
            <a:r>
              <a:rPr lang="ru-RU" sz="4000" b="1" dirty="0" smtClean="0">
                <a:solidFill>
                  <a:schemeClr val="bg1"/>
                </a:solidFill>
              </a:rPr>
              <a:t>     Цель: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создание условий для ознакомления с национально-региональными  особенностями родной культуры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404664"/>
          <a:ext cx="8229600" cy="6048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Задачи</a:t>
            </a:r>
            <a:r>
              <a:rPr lang="ru-RU" dirty="0" smtClean="0">
                <a:solidFill>
                  <a:srgbClr val="FF0000"/>
                </a:solidFill>
              </a:rPr>
              <a:t>:</a:t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1256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6">
                    <a:lumMod val="10000"/>
                  </a:schemeClr>
                </a:solidFill>
              </a:rPr>
              <a:t> Расшить представление о культуре и традициях бурятского народа</a:t>
            </a:r>
          </a:p>
          <a:p>
            <a:r>
              <a:rPr lang="ru-RU" dirty="0" smtClean="0">
                <a:solidFill>
                  <a:schemeClr val="accent6">
                    <a:lumMod val="10000"/>
                  </a:schemeClr>
                </a:solidFill>
              </a:rPr>
              <a:t>Учить устанавливать причинно-следственные связи, добиваться результатов, размышлять, отстаивать свое мнение, обобщать.</a:t>
            </a:r>
          </a:p>
          <a:p>
            <a:r>
              <a:rPr lang="ru-RU" dirty="0" smtClean="0">
                <a:solidFill>
                  <a:schemeClr val="accent6">
                    <a:lumMod val="10000"/>
                  </a:schemeClr>
                </a:solidFill>
              </a:rPr>
              <a:t>Прививать у детей навыки бережного отношения к традициям родного края.</a:t>
            </a:r>
          </a:p>
          <a:p>
            <a:r>
              <a:rPr lang="ru-RU" dirty="0" smtClean="0">
                <a:solidFill>
                  <a:schemeClr val="accent6">
                    <a:lumMod val="10000"/>
                  </a:schemeClr>
                </a:solidFill>
              </a:rPr>
              <a:t>Воспитывать желание праздновать национальные праздники с использованием традиций.</a:t>
            </a:r>
          </a:p>
          <a:p>
            <a:r>
              <a:rPr lang="ru-RU" dirty="0" smtClean="0">
                <a:solidFill>
                  <a:schemeClr val="accent6">
                    <a:lumMod val="10000"/>
                  </a:schemeClr>
                </a:solidFill>
              </a:rPr>
              <a:t>Развивать наблюдательность, смекалку, кругозор.</a:t>
            </a:r>
            <a:endParaRPr lang="ru-RU" dirty="0">
              <a:solidFill>
                <a:schemeClr val="accent6">
                  <a:lumMod val="1000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Актуальность: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57328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>
                <a:solidFill>
                  <a:srgbClr val="FFC000"/>
                </a:solidFill>
              </a:rPr>
              <a:t>Современное содержание </a:t>
            </a:r>
            <a:r>
              <a:rPr lang="ru-RU" dirty="0" err="1" smtClean="0">
                <a:solidFill>
                  <a:srgbClr val="FFC000"/>
                </a:solidFill>
              </a:rPr>
              <a:t>воспитательно</a:t>
            </a:r>
            <a:r>
              <a:rPr lang="ru-RU" dirty="0" smtClean="0">
                <a:solidFill>
                  <a:srgbClr val="FFC000"/>
                </a:solidFill>
              </a:rPr>
              <a:t>-образовательной работы с детьми среднего дошкольного возраста предполагает воспитание национально-регионального компонента</a:t>
            </a:r>
          </a:p>
          <a:p>
            <a:pPr algn="just"/>
            <a:r>
              <a:rPr lang="ru-RU" dirty="0" smtClean="0">
                <a:solidFill>
                  <a:srgbClr val="FFC000"/>
                </a:solidFill>
              </a:rPr>
              <a:t>Основы знаний культуры Родного края закладываются еще в дошкольном возрасте. На сегодняшний день вопросы возрождения и сохранения НРК стоят очень остро, а проект «</a:t>
            </a:r>
            <a:r>
              <a:rPr lang="ru-RU" dirty="0" err="1" smtClean="0">
                <a:solidFill>
                  <a:srgbClr val="FFC000"/>
                </a:solidFill>
              </a:rPr>
              <a:t>Сагаалган</a:t>
            </a:r>
            <a:r>
              <a:rPr lang="ru-RU" dirty="0" smtClean="0">
                <a:solidFill>
                  <a:srgbClr val="FFC000"/>
                </a:solidFill>
              </a:rPr>
              <a:t>- </a:t>
            </a:r>
            <a:r>
              <a:rPr lang="ru-RU" dirty="0" err="1" smtClean="0">
                <a:solidFill>
                  <a:srgbClr val="FFC000"/>
                </a:solidFill>
              </a:rPr>
              <a:t>Праздинк</a:t>
            </a:r>
            <a:r>
              <a:rPr lang="ru-RU" dirty="0" smtClean="0">
                <a:solidFill>
                  <a:srgbClr val="FFC000"/>
                </a:solidFill>
              </a:rPr>
              <a:t> Белого месяца» позволяет нам более полно раскрыть  значимость национальных праздников, а  также служит источником эстетической и культурной грамотности.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Идеи проекта: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95536" y="1412776"/>
            <a:ext cx="8229600" cy="4526280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>
                <a:solidFill>
                  <a:srgbClr val="FFC000"/>
                </a:solidFill>
              </a:rPr>
              <a:t>Все занятия по проекту «</a:t>
            </a:r>
            <a:r>
              <a:rPr lang="ru-RU" dirty="0" err="1" smtClean="0">
                <a:solidFill>
                  <a:srgbClr val="FFC000"/>
                </a:solidFill>
              </a:rPr>
              <a:t>Сагаалган</a:t>
            </a:r>
            <a:r>
              <a:rPr lang="ru-RU" dirty="0" smtClean="0">
                <a:solidFill>
                  <a:srgbClr val="FFC000"/>
                </a:solidFill>
              </a:rPr>
              <a:t>-Праздник Белого месяца» взаимосвязаны, их замысел реализуется и в других видах деятельности – как самостоятельной, так и коллективной, для того чтобы и педагог и ребенок продолжали нести частицу радости, эмоциональный заряд, а главное испытывать желание продолжать работу по данному проекту. Организуя занятия, необходимо помнить , что знания и умения усвоенные без интереса и желания не становятся активным достоянием ребенка</a:t>
            </a:r>
            <a:r>
              <a:rPr lang="ru-RU" dirty="0" smtClean="0">
                <a:solidFill>
                  <a:schemeClr val="accent6">
                    <a:lumMod val="10000"/>
                  </a:schemeClr>
                </a:solidFill>
              </a:rPr>
              <a:t>.</a:t>
            </a:r>
          </a:p>
          <a:p>
            <a:endParaRPr lang="ru-RU" dirty="0">
              <a:solidFill>
                <a:schemeClr val="accent6">
                  <a:lumMod val="1000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475312"/>
          </a:xfrm>
        </p:spPr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ru-RU" dirty="0" smtClean="0"/>
              <a:t>	</a:t>
            </a:r>
            <a:r>
              <a:rPr lang="ru-RU" sz="3600" b="1" dirty="0" smtClean="0">
                <a:solidFill>
                  <a:srgbClr val="FFC000"/>
                </a:solidFill>
              </a:rPr>
              <a:t>Предполагаемый результат</a:t>
            </a:r>
            <a:r>
              <a:rPr lang="ru-RU" sz="3600" dirty="0" smtClean="0">
                <a:solidFill>
                  <a:srgbClr val="FFC000"/>
                </a:solidFill>
              </a:rPr>
              <a:t>: </a:t>
            </a:r>
          </a:p>
          <a:p>
            <a:pPr lvl="0" algn="just"/>
            <a:r>
              <a:rPr lang="ru-RU" sz="3600" dirty="0" smtClean="0">
                <a:solidFill>
                  <a:srgbClr val="FFC000"/>
                </a:solidFill>
              </a:rPr>
              <a:t>Дети знают понятия : </a:t>
            </a:r>
            <a:r>
              <a:rPr lang="ru-RU" sz="3600" dirty="0" err="1" smtClean="0">
                <a:solidFill>
                  <a:srgbClr val="FFC000"/>
                </a:solidFill>
              </a:rPr>
              <a:t>Сагаалган</a:t>
            </a:r>
            <a:r>
              <a:rPr lang="ru-RU" sz="3600" dirty="0" smtClean="0">
                <a:solidFill>
                  <a:srgbClr val="FFC000"/>
                </a:solidFill>
              </a:rPr>
              <a:t>, Белый месяц, </a:t>
            </a:r>
            <a:r>
              <a:rPr lang="ru-RU" sz="3600" dirty="0" err="1" smtClean="0">
                <a:solidFill>
                  <a:srgbClr val="FFC000"/>
                </a:solidFill>
              </a:rPr>
              <a:t>соёмбо</a:t>
            </a:r>
            <a:r>
              <a:rPr lang="ru-RU" sz="3600" dirty="0" smtClean="0">
                <a:solidFill>
                  <a:srgbClr val="FFC000"/>
                </a:solidFill>
              </a:rPr>
              <a:t>, орнамент</a:t>
            </a:r>
          </a:p>
          <a:p>
            <a:pPr lvl="0" algn="just"/>
            <a:r>
              <a:rPr lang="ru-RU" sz="3600" dirty="0" smtClean="0">
                <a:solidFill>
                  <a:srgbClr val="FFC000"/>
                </a:solidFill>
              </a:rPr>
              <a:t>Имеют представления об особенностях национальных костюмов у бурят</a:t>
            </a:r>
          </a:p>
          <a:p>
            <a:pPr lvl="0" algn="just"/>
            <a:r>
              <a:rPr lang="ru-RU" sz="3600" dirty="0" smtClean="0">
                <a:solidFill>
                  <a:srgbClr val="FFC000"/>
                </a:solidFill>
              </a:rPr>
              <a:t>Имеют представление о традициях подготовки и особенностях празднования </a:t>
            </a:r>
            <a:r>
              <a:rPr lang="ru-RU" sz="3600" dirty="0" err="1" smtClean="0">
                <a:solidFill>
                  <a:srgbClr val="FFC000"/>
                </a:solidFill>
              </a:rPr>
              <a:t>Сагаалгана</a:t>
            </a:r>
            <a:endParaRPr lang="ru-RU" sz="3600" dirty="0" smtClean="0">
              <a:solidFill>
                <a:srgbClr val="FFC000"/>
              </a:solidFill>
            </a:endParaRPr>
          </a:p>
          <a:p>
            <a:pPr lvl="0" algn="just"/>
            <a:r>
              <a:rPr lang="ru-RU" sz="3600" dirty="0" smtClean="0">
                <a:solidFill>
                  <a:srgbClr val="FFC000"/>
                </a:solidFill>
              </a:rPr>
              <a:t>Сформированы первоначальные представления о национальных узорах используемых в бурятской одежде, украшении орнаментами посуды и предметов быта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00336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В ходе проекта проведены:</a:t>
            </a:r>
            <a:endParaRPr lang="ru-RU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544616"/>
          </a:xfrm>
        </p:spPr>
        <p:txBody>
          <a:bodyPr>
            <a:noAutofit/>
          </a:bodyPr>
          <a:lstStyle/>
          <a:p>
            <a:pPr marL="342900" indent="-342900" algn="just">
              <a:buAutoNum type="arabicPeriod"/>
            </a:pPr>
            <a:r>
              <a:rPr lang="ru-RU" sz="2800" b="1" dirty="0" smtClean="0">
                <a:solidFill>
                  <a:schemeClr val="bg1"/>
                </a:solidFill>
              </a:rPr>
              <a:t>Беседа с детьми о </a:t>
            </a:r>
            <a:r>
              <a:rPr lang="ru-RU" sz="2800" b="1" dirty="0" err="1" smtClean="0">
                <a:solidFill>
                  <a:schemeClr val="bg1"/>
                </a:solidFill>
              </a:rPr>
              <a:t>Сагаалгане</a:t>
            </a:r>
            <a:endParaRPr lang="ru-RU" sz="2800" b="1" dirty="0" smtClean="0">
              <a:solidFill>
                <a:schemeClr val="bg1"/>
              </a:solidFill>
            </a:endParaRPr>
          </a:p>
          <a:p>
            <a:pPr marL="342900" indent="-342900" algn="just">
              <a:buFont typeface="Wingdings 2"/>
              <a:buAutoNum type="arabicPeriod"/>
            </a:pPr>
            <a:r>
              <a:rPr lang="ru-RU" sz="2800" b="1" dirty="0" smtClean="0">
                <a:solidFill>
                  <a:schemeClr val="bg1"/>
                </a:solidFill>
              </a:rPr>
              <a:t>Игра-выставка с детьми «</a:t>
            </a:r>
            <a:r>
              <a:rPr lang="ru-RU" sz="2800" b="1" dirty="0" err="1" smtClean="0">
                <a:solidFill>
                  <a:schemeClr val="bg1"/>
                </a:solidFill>
              </a:rPr>
              <a:t>Соёмбо</a:t>
            </a:r>
            <a:r>
              <a:rPr lang="ru-RU" sz="2800" b="1" dirty="0" smtClean="0">
                <a:solidFill>
                  <a:schemeClr val="bg1"/>
                </a:solidFill>
              </a:rPr>
              <a:t>»</a:t>
            </a:r>
          </a:p>
          <a:p>
            <a:pPr marL="342900" indent="-342900" algn="just">
              <a:buFont typeface="Wingdings 2"/>
              <a:buAutoNum type="arabicPeriod"/>
            </a:pP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</a:rPr>
              <a:t>Просмотр слайдов «Национальные костюмы бурят», «</a:t>
            </a:r>
            <a:r>
              <a:rPr lang="ru-RU" sz="2800" b="1" dirty="0" err="1" smtClean="0">
                <a:solidFill>
                  <a:schemeClr val="bg1"/>
                </a:solidFill>
              </a:rPr>
              <a:t>Нациолнальные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>
                <a:solidFill>
                  <a:schemeClr val="bg1"/>
                </a:solidFill>
              </a:rPr>
              <a:t>орнаменты» </a:t>
            </a:r>
            <a:endParaRPr lang="ru-RU" sz="2800" b="1" dirty="0" smtClean="0">
              <a:solidFill>
                <a:schemeClr val="bg1"/>
              </a:solidFill>
            </a:endParaRPr>
          </a:p>
          <a:p>
            <a:pPr marL="342900" indent="-342900" algn="just">
              <a:buFont typeface="Wingdings 2"/>
              <a:buAutoNum type="arabicPeriod"/>
            </a:pPr>
            <a:r>
              <a:rPr lang="ru-RU" sz="2800" b="1" dirty="0" smtClean="0">
                <a:solidFill>
                  <a:schemeClr val="bg1"/>
                </a:solidFill>
              </a:rPr>
              <a:t>Занятие </a:t>
            </a:r>
            <a:r>
              <a:rPr lang="ru-RU" sz="2800" b="1" dirty="0">
                <a:solidFill>
                  <a:schemeClr val="bg1"/>
                </a:solidFill>
              </a:rPr>
              <a:t>«Бурятский орнамент» , выставка </a:t>
            </a:r>
            <a:r>
              <a:rPr lang="ru-RU" sz="2800" b="1" dirty="0" smtClean="0">
                <a:solidFill>
                  <a:schemeClr val="bg1"/>
                </a:solidFill>
              </a:rPr>
              <a:t>работ</a:t>
            </a:r>
          </a:p>
          <a:p>
            <a:pPr marL="342900" indent="-342900" algn="just">
              <a:buFont typeface="Wingdings 2"/>
              <a:buAutoNum type="arabicPeriod"/>
            </a:pPr>
            <a:r>
              <a:rPr lang="ru-RU" sz="2800" b="1" dirty="0" smtClean="0">
                <a:solidFill>
                  <a:schemeClr val="bg1"/>
                </a:solidFill>
              </a:rPr>
              <a:t>Знакомство с литературными произведениями</a:t>
            </a:r>
          </a:p>
          <a:p>
            <a:pPr marL="342900" indent="-342900" algn="just">
              <a:buFont typeface="Wingdings 2"/>
              <a:buAutoNum type="arabicPeriod"/>
            </a:pPr>
            <a:r>
              <a:rPr lang="ru-RU" sz="2800" b="1" dirty="0" smtClean="0">
                <a:solidFill>
                  <a:schemeClr val="bg1"/>
                </a:solidFill>
              </a:rPr>
              <a:t> Рассказ- лекция «Белый месяц»</a:t>
            </a:r>
          </a:p>
          <a:p>
            <a:pPr marL="342900" indent="-342900" algn="just">
              <a:buFont typeface="Wingdings 2"/>
              <a:buAutoNum type="arabicPeriod"/>
            </a:pPr>
            <a:r>
              <a:rPr lang="ru-RU" sz="2800" b="1" dirty="0" smtClean="0">
                <a:solidFill>
                  <a:schemeClr val="bg1"/>
                </a:solidFill>
              </a:rPr>
              <a:t> Занятие –аппликация «</a:t>
            </a:r>
            <a:r>
              <a:rPr lang="ru-RU" sz="2800" b="1" dirty="0" err="1" smtClean="0">
                <a:solidFill>
                  <a:schemeClr val="bg1"/>
                </a:solidFill>
              </a:rPr>
              <a:t>Соёмбо</a:t>
            </a:r>
            <a:r>
              <a:rPr lang="ru-RU" sz="2800" b="1" dirty="0" smtClean="0">
                <a:solidFill>
                  <a:schemeClr val="bg1"/>
                </a:solidFill>
              </a:rPr>
              <a:t>»</a:t>
            </a:r>
          </a:p>
          <a:p>
            <a:pPr marL="342900" indent="-342900" algn="just">
              <a:buFont typeface="Wingdings 2"/>
              <a:buAutoNum type="arabicPeriod"/>
            </a:pPr>
            <a:endParaRPr lang="ru-RU" sz="2800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619672" y="548679"/>
            <a:ext cx="6264696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Беседа-лекция, занятие «</a:t>
            </a:r>
            <a:r>
              <a:rPr lang="ru-RU" sz="2500" b="1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ru-RU" sz="25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Бурятский орнамент», Занятие «</a:t>
            </a:r>
            <a:r>
              <a:rPr lang="ru-RU" sz="2500" b="1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Соёмбо</a:t>
            </a:r>
            <a:r>
              <a:rPr lang="ru-RU" sz="25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»</a:t>
            </a:r>
          </a:p>
          <a:p>
            <a:pPr algn="ctr"/>
            <a:r>
              <a:rPr lang="ru-RU" sz="25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Рассматривание слайдов</a:t>
            </a:r>
            <a:r>
              <a:rPr lang="en-US" sz="25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ru-RU" sz="2500" b="1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Сагаалган</a:t>
            </a:r>
            <a:endParaRPr lang="ru-RU" sz="25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9992443">
            <a:off x="293295" y="2575116"/>
            <a:ext cx="3997206" cy="225332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3860">
            <a:off x="5609888" y="2140336"/>
            <a:ext cx="2862248" cy="381633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4622599"/>
            <a:ext cx="3497397" cy="1971572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594</TotalTime>
  <Words>326</Words>
  <Application>Microsoft Office PowerPoint</Application>
  <PresentationFormat>Экран (4:3)</PresentationFormat>
  <Paragraphs>51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Ион</vt:lpstr>
      <vt:lpstr>Региональный проект</vt:lpstr>
      <vt:lpstr>Презентация PowerPoint</vt:lpstr>
      <vt:lpstr>Презентация PowerPoint</vt:lpstr>
      <vt:lpstr>Задачи: </vt:lpstr>
      <vt:lpstr>Актуальность:</vt:lpstr>
      <vt:lpstr>Идеи проекта:</vt:lpstr>
      <vt:lpstr>Презентация PowerPoint</vt:lpstr>
      <vt:lpstr>В ходе проекта проведены: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Экологический проект</dc:title>
  <dc:creator>Пользователь</dc:creator>
  <cp:lastModifiedBy>Татьяна</cp:lastModifiedBy>
  <cp:revision>59</cp:revision>
  <dcterms:created xsi:type="dcterms:W3CDTF">2017-03-19T02:41:50Z</dcterms:created>
  <dcterms:modified xsi:type="dcterms:W3CDTF">2019-02-22T10:56:10Z</dcterms:modified>
</cp:coreProperties>
</file>