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3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19011-0234-48C9-8BD7-99577E0C807D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A6ECB-D725-4ED6-9A0D-36D8883DC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5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A6ECB-D725-4ED6-9A0D-36D8883DCB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7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EEA-C7BE-4FC8-A30F-761994662BAA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F854-244D-413B-8E02-EE1CB76F5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EEA-C7BE-4FC8-A30F-761994662BAA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F854-244D-413B-8E02-EE1CB76F5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EEA-C7BE-4FC8-A30F-761994662BAA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F854-244D-413B-8E02-EE1CB76F5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EEA-C7BE-4FC8-A30F-761994662BAA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F854-244D-413B-8E02-EE1CB76F5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EEA-C7BE-4FC8-A30F-761994662BAA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F854-244D-413B-8E02-EE1CB76F5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EEA-C7BE-4FC8-A30F-761994662BAA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F854-244D-413B-8E02-EE1CB76F5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EEA-C7BE-4FC8-A30F-761994662BAA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F854-244D-413B-8E02-EE1CB76F5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EEA-C7BE-4FC8-A30F-761994662BAA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F854-244D-413B-8E02-EE1CB76F5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EEA-C7BE-4FC8-A30F-761994662BAA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F854-244D-413B-8E02-EE1CB76F5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EEA-C7BE-4FC8-A30F-761994662BAA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F854-244D-413B-8E02-EE1CB76F5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EEA-C7BE-4FC8-A30F-761994662BAA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F854-244D-413B-8E02-EE1CB76F5AD7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3">
                <a:lumMod val="60000"/>
                <a:lumOff val="40000"/>
              </a:schemeClr>
            </a:gs>
            <a:gs pos="92000">
              <a:schemeClr val="bg2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D2E92EEA-C7BE-4FC8-A30F-761994662BAA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5574F854-244D-413B-8E02-EE1CB76F5AD7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488832" cy="4062313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FFC000"/>
                </a:solidFill>
              </a:rPr>
              <a:t/>
            </a:r>
            <a:br>
              <a:rPr lang="ru-RU" sz="6600" dirty="0" smtClean="0">
                <a:solidFill>
                  <a:srgbClr val="FFC000"/>
                </a:solidFill>
              </a:rPr>
            </a:br>
            <a:r>
              <a:rPr lang="ru-RU" sz="6600" dirty="0">
                <a:solidFill>
                  <a:srgbClr val="FFC000"/>
                </a:solidFill>
              </a:rPr>
              <a:t/>
            </a:r>
            <a:br>
              <a:rPr lang="ru-RU" sz="6600" dirty="0">
                <a:solidFill>
                  <a:srgbClr val="FFC000"/>
                </a:solidFill>
              </a:rPr>
            </a:br>
            <a:r>
              <a:rPr lang="ru-RU" sz="6600" dirty="0" smtClean="0">
                <a:solidFill>
                  <a:srgbClr val="FFC000"/>
                </a:solidFill>
              </a:rPr>
              <a:t/>
            </a:r>
            <a:br>
              <a:rPr lang="ru-RU" sz="6600" dirty="0" smtClean="0">
                <a:solidFill>
                  <a:srgbClr val="FFC000"/>
                </a:solidFill>
              </a:rPr>
            </a:br>
            <a:r>
              <a:rPr lang="ru-RU" sz="6600" dirty="0">
                <a:solidFill>
                  <a:srgbClr val="FFC000"/>
                </a:solidFill>
              </a:rPr>
              <a:t/>
            </a:r>
            <a:br>
              <a:rPr lang="ru-RU" sz="6600" dirty="0">
                <a:solidFill>
                  <a:srgbClr val="FFC000"/>
                </a:solidFill>
              </a:rPr>
            </a:br>
            <a:r>
              <a:rPr lang="ru-RU" sz="6600" dirty="0" smtClean="0">
                <a:solidFill>
                  <a:srgbClr val="FFC000"/>
                </a:solidFill>
              </a:rPr>
              <a:t/>
            </a:r>
            <a:br>
              <a:rPr lang="ru-RU" sz="6600" dirty="0" smtClean="0">
                <a:solidFill>
                  <a:srgbClr val="FFC000"/>
                </a:solidFill>
              </a:rPr>
            </a:br>
            <a:r>
              <a:rPr lang="ru-RU" sz="6600" dirty="0">
                <a:solidFill>
                  <a:srgbClr val="FFC000"/>
                </a:solidFill>
              </a:rPr>
              <a:t/>
            </a:r>
            <a:br>
              <a:rPr lang="ru-RU" sz="6600" dirty="0">
                <a:solidFill>
                  <a:srgbClr val="FFC000"/>
                </a:solidFill>
              </a:rPr>
            </a:br>
            <a:r>
              <a:rPr lang="ru-RU" sz="6600" dirty="0" smtClean="0">
                <a:solidFill>
                  <a:srgbClr val="FFC000"/>
                </a:solidFill>
              </a:rPr>
              <a:t/>
            </a:r>
            <a:br>
              <a:rPr lang="ru-RU" sz="6600" dirty="0" smtClean="0">
                <a:solidFill>
                  <a:srgbClr val="FFC000"/>
                </a:solidFill>
              </a:rPr>
            </a:br>
            <a:r>
              <a:rPr lang="ru-RU" sz="6600" dirty="0">
                <a:solidFill>
                  <a:srgbClr val="FFC000"/>
                </a:solidFill>
              </a:rPr>
              <a:t/>
            </a:r>
            <a:br>
              <a:rPr lang="ru-RU" sz="6600" dirty="0">
                <a:solidFill>
                  <a:srgbClr val="FFC000"/>
                </a:solidFill>
              </a:rPr>
            </a:br>
            <a:r>
              <a:rPr lang="ru-RU" sz="6600" dirty="0" smtClean="0">
                <a:solidFill>
                  <a:srgbClr val="FFC000"/>
                </a:solidFill>
              </a:rPr>
              <a:t/>
            </a:r>
            <a:br>
              <a:rPr lang="ru-RU" sz="6600" dirty="0" smtClean="0">
                <a:solidFill>
                  <a:srgbClr val="FFC000"/>
                </a:solidFill>
              </a:rPr>
            </a:br>
            <a:r>
              <a:rPr lang="ru-RU" sz="6600" dirty="0">
                <a:solidFill>
                  <a:srgbClr val="FFC000"/>
                </a:solidFill>
              </a:rPr>
              <a:t/>
            </a:r>
            <a:br>
              <a:rPr lang="ru-RU" sz="6600" dirty="0">
                <a:solidFill>
                  <a:srgbClr val="FFC000"/>
                </a:solidFill>
              </a:rPr>
            </a:br>
            <a:r>
              <a:rPr lang="ru-RU" sz="6600" dirty="0" smtClean="0">
                <a:solidFill>
                  <a:srgbClr val="FFC000"/>
                </a:solidFill>
              </a:rPr>
              <a:t/>
            </a:r>
            <a:br>
              <a:rPr lang="ru-RU" sz="6600" dirty="0" smtClean="0">
                <a:solidFill>
                  <a:srgbClr val="FFC000"/>
                </a:solidFill>
              </a:rPr>
            </a:br>
            <a:r>
              <a:rPr lang="ru-RU" sz="6600" dirty="0">
                <a:solidFill>
                  <a:srgbClr val="FFC000"/>
                </a:solidFill>
              </a:rPr>
              <a:t/>
            </a:r>
            <a:br>
              <a:rPr lang="ru-RU" sz="6600" dirty="0">
                <a:solidFill>
                  <a:srgbClr val="FFC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Проект «Дары осени»</a:t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Старшая группа № 9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«Забава»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МАДОУ № 113 «</a:t>
            </a:r>
            <a:r>
              <a:rPr lang="ru-RU" dirty="0" err="1" smtClean="0">
                <a:solidFill>
                  <a:srgbClr val="FF0000"/>
                </a:solidFill>
              </a:rPr>
              <a:t>Капитошка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301208"/>
            <a:ext cx="7117180" cy="86142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Выполнила: Недорезова Валентина 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 smtClean="0">
                <a:solidFill>
                  <a:srgbClr val="FF0000"/>
                </a:solidFill>
              </a:rPr>
              <a:t>горевна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76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056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Мероприятия по работе с родителями</a:t>
            </a:r>
            <a:r>
              <a:rPr lang="ru-RU" b="1" u="sng" dirty="0" smtClean="0">
                <a:solidFill>
                  <a:schemeClr val="bg1"/>
                </a:solidFill>
              </a:rPr>
              <a:t>:</a:t>
            </a:r>
          </a:p>
          <a:p>
            <a:endParaRPr lang="ru-RU" b="1" u="sng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Консультация для родителей «Как сделать осеннюю прогулку интересной»;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Изготовление папки – передвижки на тему «Осенние фантазии» (изготовление поделок из овощей и природного материала);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Ознакомление родителей с информационными листами по данным темам;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Ярмарка  «Дары </a:t>
            </a:r>
            <a:r>
              <a:rPr lang="ru-RU" dirty="0">
                <a:solidFill>
                  <a:schemeClr val="bg1"/>
                </a:solidFill>
              </a:rPr>
              <a:t>осени»;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Организация </a:t>
            </a:r>
            <a:r>
              <a:rPr lang="ru-RU" dirty="0">
                <a:solidFill>
                  <a:schemeClr val="bg1"/>
                </a:solidFill>
              </a:rPr>
              <a:t>выставок детских </a:t>
            </a:r>
            <a:r>
              <a:rPr lang="ru-RU" dirty="0" smtClean="0">
                <a:solidFill>
                  <a:schemeClr val="bg1"/>
                </a:solidFill>
              </a:rPr>
              <a:t>работ;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Выезд в этнографический музей на </a:t>
            </a:r>
            <a:r>
              <a:rPr lang="ru-RU" dirty="0" err="1" smtClean="0">
                <a:solidFill>
                  <a:schemeClr val="bg1"/>
                </a:solidFill>
              </a:rPr>
              <a:t>квест</a:t>
            </a:r>
            <a:r>
              <a:rPr lang="ru-RU" dirty="0" smtClean="0">
                <a:solidFill>
                  <a:schemeClr val="bg1"/>
                </a:solidFill>
              </a:rPr>
              <a:t> «Осенние забавы»</a:t>
            </a:r>
          </a:p>
        </p:txBody>
      </p:sp>
    </p:spTree>
    <p:extLst>
      <p:ext uri="{BB962C8B-B14F-4D97-AF65-F5344CB8AC3E}">
        <p14:creationId xmlns:p14="http://schemas.microsoft.com/office/powerpoint/2010/main" val="86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3482" y="908720"/>
            <a:ext cx="73949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Результаты проектной деятельности:</a:t>
            </a:r>
            <a:endParaRPr lang="ru-RU" sz="3600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результате проекта у детей пополнились, систематизировались знания и представления об осенних изменениях в природе, о многообразии осенних даров;</a:t>
            </a:r>
          </a:p>
          <a:p>
            <a:r>
              <a:rPr lang="ru-RU" dirty="0">
                <a:solidFill>
                  <a:schemeClr val="bg1"/>
                </a:solidFill>
              </a:rPr>
              <a:t>на основе углубления и обобщения представлений об окружающем, в процессе знакомства с рассказами, стихами, пословицами, загадками осенней тематики, у детей расширился и активизировался речевой запас;</a:t>
            </a:r>
          </a:p>
          <a:p>
            <a:r>
              <a:rPr lang="ru-RU" dirty="0">
                <a:solidFill>
                  <a:schemeClr val="bg1"/>
                </a:solidFill>
              </a:rPr>
              <a:t>появилось желание самостоятельно заняться творчеством – сочинять свои загадки и небольшие рассказы об осени, иллюстрировать их, работать сообща над общим проектом;</a:t>
            </a:r>
          </a:p>
          <a:p>
            <a:r>
              <a:rPr lang="ru-RU" dirty="0">
                <a:solidFill>
                  <a:schemeClr val="bg1"/>
                </a:solidFill>
              </a:rPr>
              <a:t>большинство родителей приняли активное участие в реализации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10626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015" y="641002"/>
            <a:ext cx="3259969" cy="2146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8" y="3861048"/>
            <a:ext cx="3347864" cy="220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0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51104"/>
            <a:ext cx="3657600" cy="2526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0104"/>
            <a:ext cx="3657600" cy="252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72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0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Цель: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bg1"/>
                </a:solidFill>
              </a:rPr>
              <a:t>Расширить представление детей об </a:t>
            </a:r>
            <a:r>
              <a:rPr lang="ru-RU" sz="3600" dirty="0" smtClean="0">
                <a:solidFill>
                  <a:schemeClr val="bg1"/>
                </a:solidFill>
              </a:rPr>
              <a:t>овощах, ягодах, грибах</a:t>
            </a:r>
            <a:r>
              <a:rPr lang="ru-RU" sz="3600" dirty="0">
                <a:solidFill>
                  <a:schemeClr val="bg1"/>
                </a:solidFill>
              </a:rPr>
              <a:t>. </a:t>
            </a:r>
            <a:r>
              <a:rPr lang="ru-RU" sz="3600" dirty="0" smtClean="0">
                <a:solidFill>
                  <a:schemeClr val="bg1"/>
                </a:solidFill>
              </a:rPr>
              <a:t>Воспитание </a:t>
            </a:r>
            <a:r>
              <a:rPr lang="ru-RU" sz="3600" dirty="0">
                <a:solidFill>
                  <a:schemeClr val="bg1"/>
                </a:solidFill>
              </a:rPr>
              <a:t>любви и интереса к природе, позитивного отношения к миру.</a:t>
            </a:r>
          </a:p>
        </p:txBody>
      </p:sp>
    </p:spTree>
    <p:extLst>
      <p:ext uri="{BB962C8B-B14F-4D97-AF65-F5344CB8AC3E}">
        <p14:creationId xmlns:p14="http://schemas.microsoft.com/office/powerpoint/2010/main" val="315387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Задачи: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573967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-продолжить знакомство с миром природы, используя разные приемы и ситуации; вызвать устойчивый интерес к природе;</a:t>
            </a:r>
          </a:p>
          <a:p>
            <a:r>
              <a:rPr lang="ru-RU" dirty="0">
                <a:solidFill>
                  <a:schemeClr val="bg1"/>
                </a:solidFill>
              </a:rPr>
              <a:t>-расширить представления детей о многообразии и пользе осенних даров природы;</a:t>
            </a:r>
          </a:p>
          <a:p>
            <a:r>
              <a:rPr lang="ru-RU" dirty="0">
                <a:solidFill>
                  <a:schemeClr val="bg1"/>
                </a:solidFill>
              </a:rPr>
              <a:t>-развивать умение видеть красоту окружающего природного мира, разнообразие его красок и форм через наблюдения во время прогулок, экскурсий, при рассматривании иллюстрации и картин художников;</a:t>
            </a:r>
          </a:p>
          <a:p>
            <a:r>
              <a:rPr lang="ru-RU" dirty="0">
                <a:solidFill>
                  <a:schemeClr val="bg1"/>
                </a:solidFill>
              </a:rPr>
              <a:t>-развивать умение понимать содержание произведений, внимательно слушать сказки, рассказы, стихотворения о природе;</a:t>
            </a:r>
          </a:p>
          <a:p>
            <a:r>
              <a:rPr lang="ru-RU" dirty="0">
                <a:solidFill>
                  <a:schemeClr val="bg1"/>
                </a:solidFill>
              </a:rPr>
              <a:t>-расширять и активизировать речевой запас детей на основе углубления представлений об окружающем;</a:t>
            </a:r>
          </a:p>
          <a:p>
            <a:r>
              <a:rPr lang="ru-RU" dirty="0">
                <a:solidFill>
                  <a:schemeClr val="bg1"/>
                </a:solidFill>
              </a:rPr>
              <a:t>-воспитывать бережное отношение к природе.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25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Актуальность: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7899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Воспитание бережного и заботливого отношения к живой и неживой природе возможно тогда, когда дети будут располагать хотя бы элементарными знаниями о них, овладеют несложными способами наблюдать природу, видеть её красоту. На этой основе и формируется любовь детей к природе, родному краю. Приобретённые в детстве умение видеть и слушать природу такой, какая она есть в действительности, вызывает у детей глубокий интерес к ней, расширяет знания, способствует формированию характера и интересов. Общение с природой, познание её тайн облагораживает человека, делает его более чутким. Чем больше мы узнаём природу, тем больше мы начинаем любить её. </a:t>
            </a:r>
            <a:r>
              <a:rPr lang="ru-RU" b="1" dirty="0">
                <a:solidFill>
                  <a:schemeClr val="bg1"/>
                </a:solidFill>
              </a:rPr>
              <a:t>Осенний</a:t>
            </a:r>
            <a:r>
              <a:rPr lang="ru-RU" dirty="0">
                <a:solidFill>
                  <a:schemeClr val="bg1"/>
                </a:solidFill>
              </a:rPr>
              <a:t> лес необычайно красив, богат грибами и ягодами, в огородах и садах полным ходом идет сбор урожая овощей и фруктов. Участвуя в </a:t>
            </a:r>
            <a:r>
              <a:rPr lang="ru-RU" b="1" dirty="0">
                <a:solidFill>
                  <a:schemeClr val="bg1"/>
                </a:solidFill>
              </a:rPr>
              <a:t>проекте </a:t>
            </a:r>
            <a:r>
              <a:rPr lang="ru-RU" dirty="0">
                <a:solidFill>
                  <a:schemeClr val="bg1"/>
                </a:solidFill>
              </a:rPr>
              <a:t>"</a:t>
            </a:r>
            <a:r>
              <a:rPr lang="ru-RU" b="1" dirty="0">
                <a:solidFill>
                  <a:schemeClr val="bg1"/>
                </a:solidFill>
              </a:rPr>
              <a:t>Дары осени</a:t>
            </a:r>
            <a:r>
              <a:rPr lang="ru-RU" dirty="0">
                <a:solidFill>
                  <a:schemeClr val="bg1"/>
                </a:solidFill>
              </a:rPr>
              <a:t>", дети получают знания и представление об овощах (др. </a:t>
            </a:r>
            <a:r>
              <a:rPr lang="ru-RU" dirty="0" err="1">
                <a:solidFill>
                  <a:schemeClr val="bg1"/>
                </a:solidFill>
              </a:rPr>
              <a:t>плодах,их</a:t>
            </a:r>
            <a:r>
              <a:rPr lang="ru-RU" dirty="0">
                <a:solidFill>
                  <a:schemeClr val="bg1"/>
                </a:solidFill>
              </a:rPr>
              <a:t> свойствах. А так же этот </a:t>
            </a:r>
            <a:r>
              <a:rPr lang="ru-RU" b="1" dirty="0">
                <a:solidFill>
                  <a:schemeClr val="bg1"/>
                </a:solidFill>
              </a:rPr>
              <a:t>проект</a:t>
            </a:r>
            <a:r>
              <a:rPr lang="ru-RU" dirty="0">
                <a:solidFill>
                  <a:schemeClr val="bg1"/>
                </a:solidFill>
              </a:rPr>
              <a:t> направлен на развитие связной речи и творческих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13285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675724"/>
            <a:ext cx="8352928" cy="505753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Вид проекта: </a:t>
            </a:r>
            <a:r>
              <a:rPr lang="ru-RU" dirty="0">
                <a:solidFill>
                  <a:schemeClr val="bg1"/>
                </a:solidFill>
              </a:rPr>
              <a:t>познавательно-изобразительный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Реализация проекта</a:t>
            </a:r>
            <a:r>
              <a:rPr lang="ru-RU" dirty="0">
                <a:solidFill>
                  <a:srgbClr val="FFC000"/>
                </a:solidFill>
              </a:rPr>
              <a:t>: </a:t>
            </a:r>
            <a:r>
              <a:rPr lang="ru-RU" dirty="0">
                <a:solidFill>
                  <a:srgbClr val="FF0000"/>
                </a:solidFill>
              </a:rPr>
              <a:t>сентябрь 2019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Продолжительность </a:t>
            </a:r>
            <a:r>
              <a:rPr lang="ru-RU" dirty="0" smtClean="0">
                <a:solidFill>
                  <a:srgbClr val="FF0000"/>
                </a:solidFill>
              </a:rPr>
              <a:t>проекта</a:t>
            </a:r>
            <a:r>
              <a:rPr lang="ru-RU" dirty="0" smtClean="0">
                <a:solidFill>
                  <a:srgbClr val="FFC000"/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среднесрочный – </a:t>
            </a:r>
            <a:r>
              <a:rPr lang="ru-RU" dirty="0">
                <a:solidFill>
                  <a:schemeClr val="bg1"/>
                </a:solidFill>
              </a:rPr>
              <a:t>1 </a:t>
            </a:r>
            <a:r>
              <a:rPr lang="ru-RU" dirty="0" smtClean="0">
                <a:solidFill>
                  <a:schemeClr val="bg1"/>
                </a:solidFill>
              </a:rPr>
              <a:t>месяц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Участники проекта</a:t>
            </a:r>
            <a:r>
              <a:rPr lang="ru-RU" dirty="0">
                <a:solidFill>
                  <a:srgbClr val="FFC000"/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воспитатель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и дети старшей </a:t>
            </a:r>
            <a:r>
              <a:rPr lang="ru-RU" dirty="0" smtClean="0">
                <a:solidFill>
                  <a:schemeClr val="bg1"/>
                </a:solidFill>
              </a:rPr>
              <a:t>группы, </a:t>
            </a:r>
            <a:r>
              <a:rPr lang="ru-RU" dirty="0">
                <a:solidFill>
                  <a:schemeClr val="bg1"/>
                </a:solidFill>
              </a:rPr>
              <a:t>родители </a:t>
            </a:r>
            <a:r>
              <a:rPr lang="ru-RU" dirty="0" smtClean="0">
                <a:solidFill>
                  <a:schemeClr val="bg1"/>
                </a:solidFill>
              </a:rPr>
              <a:t>воспитанников, музыкальный руководитель.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62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>
                <a:solidFill>
                  <a:srgbClr val="FF0000"/>
                </a:solidFill>
              </a:rPr>
              <a:t>Подготовительный </a:t>
            </a:r>
            <a:r>
              <a:rPr lang="ru-RU" sz="4800" dirty="0" smtClean="0">
                <a:solidFill>
                  <a:srgbClr val="FF0000"/>
                </a:solidFill>
              </a:rPr>
              <a:t>этап: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060848"/>
            <a:ext cx="7125112" cy="45365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Составление </a:t>
            </a:r>
            <a:r>
              <a:rPr lang="ru-RU" sz="1600" dirty="0">
                <a:solidFill>
                  <a:schemeClr val="bg1"/>
                </a:solidFill>
              </a:rPr>
              <a:t>плана совместной работы с детьми, родителями;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</a:rPr>
              <a:t>разработка конспектов НОД;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</a:rPr>
              <a:t>подбор материала и оборудования для НОД, бесед, игр с детьми;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</a:rPr>
              <a:t>подбор художественного материала</a:t>
            </a:r>
            <a:r>
              <a:rPr lang="ru-RU" sz="1600" dirty="0" smtClean="0">
                <a:solidFill>
                  <a:schemeClr val="bg1"/>
                </a:solidFill>
              </a:rPr>
              <a:t>;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</a:rPr>
              <a:t>сбор природного материала;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</a:rPr>
              <a:t>оформление папок – передвижек для родителей по теме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420961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125113" cy="924475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Реализация </a:t>
            </a:r>
            <a:r>
              <a:rPr lang="ru-RU" sz="3600" dirty="0">
                <a:solidFill>
                  <a:srgbClr val="FF0000"/>
                </a:solidFill>
              </a:rPr>
              <a:t>проекта через разнообразные виды деятельности: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32856"/>
            <a:ext cx="7125112" cy="40514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bg1"/>
                </a:solidFill>
              </a:rPr>
              <a:t>Игровая деятельность: 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Дидактические </a:t>
            </a:r>
            <a:r>
              <a:rPr lang="ru-RU" dirty="0">
                <a:solidFill>
                  <a:schemeClr val="bg1"/>
                </a:solidFill>
              </a:rPr>
              <a:t>игры: «Угадай, что съел», «Опиши, а мы отгадаем», «Найди, о чем расскажу», «Загадай, мы отгадаем», «Подайте то, что назову», «Что нужно для огорода», «Вершки-корешки», «Что с начало, что потом», «Собери урожай», «Посади огород» , «Где растёт», «Игры с листьями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Речевые игры: «Подбери признак», «Назови цветок», «</a:t>
            </a:r>
            <a:r>
              <a:rPr lang="ru-RU" dirty="0" smtClean="0">
                <a:solidFill>
                  <a:schemeClr val="bg1"/>
                </a:solidFill>
              </a:rPr>
              <a:t>Съедобное несъедобное</a:t>
            </a:r>
            <a:r>
              <a:rPr lang="ru-RU" dirty="0">
                <a:solidFill>
                  <a:schemeClr val="bg1"/>
                </a:solidFill>
              </a:rPr>
              <a:t>»  Подвижные игры: «К названному дереву беги», «Капли дождя», «Подбери действие», «Найди листок, как на дереве».  Сюжетно-ролевые игры: «Уборка урожая», «Прогулка по осеннему лесу», «По грибы», «Осенняя ярмарка».  </a:t>
            </a:r>
            <a:r>
              <a:rPr lang="ru-RU" dirty="0" smtClean="0">
                <a:solidFill>
                  <a:schemeClr val="bg1"/>
                </a:solidFill>
              </a:rPr>
              <a:t>Игры-драматизации</a:t>
            </a:r>
            <a:r>
              <a:rPr lang="ru-RU" dirty="0">
                <a:solidFill>
                  <a:schemeClr val="bg1"/>
                </a:solidFill>
              </a:rPr>
              <a:t>: «Репка», «Пых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9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6632"/>
            <a:ext cx="77768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b="1" u="sng" dirty="0" smtClean="0">
                <a:solidFill>
                  <a:schemeClr val="bg1"/>
                </a:solidFill>
              </a:rPr>
              <a:t>Коммуникативная деятельность: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 Отгадывание загадок по теме.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Разговор с детьми об осенних явлениях.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Рассказывание на тему «Золотая осень».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Составление рассказа «Дары осени».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Заучивание стихотворений об осени.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r>
              <a:rPr lang="ru-RU" b="1" u="sng" dirty="0" smtClean="0">
                <a:solidFill>
                  <a:schemeClr val="bg1"/>
                </a:solidFill>
              </a:rPr>
              <a:t>Познавательная деятельность: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 Непрерывная образовательная деятельность: «И осень не кончается!»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«По грибы»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   Беседы: «Безопасность на огороде» «Овощи и фрукты – полезные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продукты» «Витамины в корзинке» «Как выращивают хлеб»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  опыты: «Тяжелые и легкие овощи» рассматривание картин: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Времена года ( на огороде; в поле осенью),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  рассматривание плакатов «Овощи», рассматривание иллюстраций 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книгах.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12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94692"/>
            <a:ext cx="59766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Музыкально – художественная деятельность: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Музыкальная  игра:  «Дары осени»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Исполнение песен: «Золотая песенка», «В гости к осени».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Флэш-моб: «Осенний танец»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Квест</a:t>
            </a:r>
            <a:r>
              <a:rPr lang="ru-RU" dirty="0" smtClean="0">
                <a:solidFill>
                  <a:schemeClr val="bg1"/>
                </a:solidFill>
              </a:rPr>
              <a:t> : « Осенние забавы»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u="sng" dirty="0" smtClean="0">
                <a:solidFill>
                  <a:schemeClr val="bg1"/>
                </a:solidFill>
              </a:rPr>
              <a:t>  Продуктивная деятельность: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Рисование «Белый гриб»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Лепка «Грибочки»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Конструирование из бумаги «Тыква».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Рисование «</a:t>
            </a:r>
            <a:r>
              <a:rPr lang="ru-RU" dirty="0" err="1" smtClean="0">
                <a:solidFill>
                  <a:schemeClr val="bg1"/>
                </a:solidFill>
              </a:rPr>
              <a:t>Зайкина</a:t>
            </a:r>
            <a:r>
              <a:rPr lang="ru-RU" dirty="0" smtClean="0">
                <a:solidFill>
                  <a:schemeClr val="bg1"/>
                </a:solidFill>
              </a:rPr>
              <a:t> Морковка»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b="1" u="sng" dirty="0" smtClean="0">
                <a:solidFill>
                  <a:schemeClr val="bg1"/>
                </a:solidFill>
              </a:rPr>
              <a:t>Чтение художественной литературы: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Потешки</a:t>
            </a:r>
            <a:r>
              <a:rPr lang="ru-RU" dirty="0" smtClean="0">
                <a:solidFill>
                  <a:schemeClr val="bg1"/>
                </a:solidFill>
              </a:rPr>
              <a:t>, скороговорки, загадки, сказки </a:t>
            </a:r>
            <a:r>
              <a:rPr lang="ru-RU" dirty="0" err="1" smtClean="0">
                <a:solidFill>
                  <a:schemeClr val="bg1"/>
                </a:solidFill>
              </a:rPr>
              <a:t>Э.Мошковская</a:t>
            </a:r>
            <a:r>
              <a:rPr lang="ru-RU" dirty="0" smtClean="0">
                <a:solidFill>
                  <a:schemeClr val="bg1"/>
                </a:solidFill>
              </a:rPr>
              <a:t> «Чужая морковка»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Стихи </a:t>
            </a:r>
            <a:r>
              <a:rPr lang="ru-RU" dirty="0" err="1" smtClean="0">
                <a:solidFill>
                  <a:schemeClr val="bg1"/>
                </a:solidFill>
              </a:rPr>
              <a:t>Ю.Тувим</a:t>
            </a:r>
            <a:r>
              <a:rPr lang="ru-RU" dirty="0" smtClean="0">
                <a:solidFill>
                  <a:schemeClr val="bg1"/>
                </a:solidFill>
              </a:rPr>
              <a:t> «Овощи», </a:t>
            </a:r>
            <a:r>
              <a:rPr lang="ru-RU" dirty="0" err="1" smtClean="0">
                <a:solidFill>
                  <a:schemeClr val="bg1"/>
                </a:solidFill>
              </a:rPr>
              <a:t>Н.Егоров</a:t>
            </a:r>
            <a:r>
              <a:rPr lang="ru-RU" dirty="0" smtClean="0">
                <a:solidFill>
                  <a:schemeClr val="bg1"/>
                </a:solidFill>
              </a:rPr>
              <a:t> Редиска. Тыква. Морковка. Горох. Лук. Огурцы.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 И. Беляков «Морковь», Э. Островская «Картошка», В. </a:t>
            </a:r>
            <a:r>
              <a:rPr lang="ru-RU" dirty="0" err="1" smtClean="0">
                <a:solidFill>
                  <a:schemeClr val="bg1"/>
                </a:solidFill>
              </a:rPr>
              <a:t>Шапунова</a:t>
            </a:r>
            <a:r>
              <a:rPr lang="ru-RU" dirty="0" smtClean="0">
                <a:solidFill>
                  <a:schemeClr val="bg1"/>
                </a:solidFill>
              </a:rPr>
              <a:t> «Подсолнух», </a:t>
            </a:r>
            <a:r>
              <a:rPr lang="ru-RU" dirty="0" err="1" smtClean="0">
                <a:solidFill>
                  <a:schemeClr val="bg1"/>
                </a:solidFill>
              </a:rPr>
              <a:t>р.н.сказка</a:t>
            </a:r>
            <a:r>
              <a:rPr lang="ru-RU" dirty="0" smtClean="0">
                <a:solidFill>
                  <a:schemeClr val="bg1"/>
                </a:solidFill>
              </a:rPr>
              <a:t> «Пых», «Репка», «Мужик и медведь».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77182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111</TotalTime>
  <Words>839</Words>
  <Application>Microsoft Office PowerPoint</Application>
  <PresentationFormat>Экран (4:3)</PresentationFormat>
  <Paragraphs>78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Autumn</vt:lpstr>
      <vt:lpstr>            Проект «Дары осени» Старшая группа № 9  «Забава» МАДОУ № 113 «Капитошка»</vt:lpstr>
      <vt:lpstr>Цель:</vt:lpstr>
      <vt:lpstr>Задачи:</vt:lpstr>
      <vt:lpstr>Актуальность:</vt:lpstr>
      <vt:lpstr>Вид проекта: познавательно-изобразительный Реализация проекта: сентябрь 2019 Продолжительность проекта: среднесрочный – 1 месяц Участники проекта: воспитатель  и дети старшей группы, родители воспитанников, музыкальный руководитель.  </vt:lpstr>
      <vt:lpstr>Подготовительный этап:</vt:lpstr>
      <vt:lpstr>Реализация проекта через разнообразные виды деятельности: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«Дары осени»  Старшая группа № 9</dc:title>
  <dc:creator>Анжелика</dc:creator>
  <cp:lastModifiedBy>Татьяна</cp:lastModifiedBy>
  <cp:revision>9</cp:revision>
  <dcterms:created xsi:type="dcterms:W3CDTF">2019-09-18T06:14:25Z</dcterms:created>
  <dcterms:modified xsi:type="dcterms:W3CDTF">2019-09-18T10:26:17Z</dcterms:modified>
</cp:coreProperties>
</file>