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CC0099"/>
    <a:srgbClr val="009900"/>
    <a:srgbClr val="990000"/>
    <a:srgbClr val="081A28"/>
    <a:srgbClr val="0C0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39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1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8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49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12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0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85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4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5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1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82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8C64C43-55E8-460D-9993-A2E0E93F916A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A577C90-9F31-420F-AF50-291813FC546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65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9CED0-4BC8-4C98-84F0-A76621D2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6" y="225777"/>
            <a:ext cx="3719781" cy="50969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2A1511-CAC8-4901-8925-504E8ACCE5E8}"/>
              </a:ext>
            </a:extLst>
          </p:cNvPr>
          <p:cNvSpPr/>
          <p:nvPr/>
        </p:nvSpPr>
        <p:spPr>
          <a:xfrm>
            <a:off x="4120443" y="1343378"/>
            <a:ext cx="659271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Проект «Русский платок»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E3082-733A-4168-93AA-ACB988337358}"/>
              </a:ext>
            </a:extLst>
          </p:cNvPr>
          <p:cNvSpPr txBox="1"/>
          <p:nvPr/>
        </p:nvSpPr>
        <p:spPr>
          <a:xfrm flipH="1">
            <a:off x="4120443" y="4775200"/>
            <a:ext cx="4820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</a:t>
            </a:r>
          </a:p>
          <a:p>
            <a:r>
              <a:rPr lang="ru-RU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Владимировна</a:t>
            </a:r>
          </a:p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</a:t>
            </a:r>
            <a:r>
              <a:rPr lang="ru-RU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Инна Георгиевна</a:t>
            </a:r>
          </a:p>
        </p:txBody>
      </p:sp>
    </p:spTree>
    <p:extLst>
      <p:ext uri="{BB962C8B-B14F-4D97-AF65-F5344CB8AC3E}">
        <p14:creationId xmlns:p14="http://schemas.microsoft.com/office/powerpoint/2010/main" val="79967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973983-1758-44EC-BF4C-A01DF3F28C92}"/>
              </a:ext>
            </a:extLst>
          </p:cNvPr>
          <p:cNvSpPr/>
          <p:nvPr/>
        </p:nvSpPr>
        <p:spPr>
          <a:xfrm>
            <a:off x="2593790" y="1941689"/>
            <a:ext cx="8029053" cy="19489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54077"/>
              </a:avLst>
            </a:prstTxWarp>
            <a:spAutoFit/>
          </a:bodyPr>
          <a:lstStyle/>
          <a:p>
            <a:pPr algn="ctr"/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1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208A58-93E5-4617-A9F8-AE472465EE86}"/>
              </a:ext>
            </a:extLst>
          </p:cNvPr>
          <p:cNvSpPr txBox="1"/>
          <p:nvPr/>
        </p:nvSpPr>
        <p:spPr>
          <a:xfrm>
            <a:off x="654757" y="462844"/>
            <a:ext cx="113058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Семья для ребенка  является надежной психологической защитой. Семья для малыша – маленькая Родина. Семья- это правила, первые традиции, поучительные истории. И конечно же для ребенка главная - мама. И мы взяли за основу нашего проекта - мамин платок. У каждого народа свои традиции, которые чтят и передают из поколения в поколение. Платок – элемент одежды, который встречается в костюмах многих народов на протяжении веков. Платок - желанный подарок женщины, вне зависимости от её национальности и социального положения. С платком связаны многие традиции и обряды у разных народов и часто эти обряды и традиции похожи.</a:t>
            </a:r>
            <a:endParaRPr lang="ru-RU" sz="2000" b="0" i="0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360680" algn="ctr">
              <a:lnSpc>
                <a:spcPct val="150000"/>
              </a:lnSpc>
            </a:pPr>
            <a:r>
              <a:rPr lang="ru-RU" sz="2000" b="0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платок- часть нашей культуры, часть национального костюма. Русский платок и сейчас очень популярен.  Платок дарит тепло, здоровье и хорошее настроение.</a:t>
            </a:r>
            <a:endParaRPr lang="ru-RU" sz="20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261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D7F484-71D9-4F62-B810-CFC4B3D4D479}"/>
              </a:ext>
            </a:extLst>
          </p:cNvPr>
          <p:cNvSpPr txBox="1"/>
          <p:nvPr/>
        </p:nvSpPr>
        <p:spPr>
          <a:xfrm>
            <a:off x="1275644" y="214490"/>
            <a:ext cx="9516533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0" dirty="0">
                <a:solidFill>
                  <a:srgbClr val="CC0099"/>
                </a:solidFill>
                <a:effectLst/>
                <a:latin typeface="Times New Roman" panose="02020603050405020304" pitchFamily="18" charset="0"/>
              </a:rPr>
              <a:t>Цель проекта</a:t>
            </a:r>
            <a:r>
              <a:rPr lang="ru-RU" sz="2000" b="1" i="1" dirty="0">
                <a:solidFill>
                  <a:srgbClr val="CC0099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ru-RU" sz="2000" b="1" i="0" dirty="0">
                <a:solidFill>
                  <a:srgbClr val="CC0099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2000" b="0" i="0" dirty="0">
                <a:solidFill>
                  <a:srgbClr val="6600FF"/>
                </a:solidFill>
                <a:effectLst/>
                <a:latin typeface="Times New Roman" panose="02020603050405020304" pitchFamily="18" charset="0"/>
              </a:rPr>
              <a:t>формировать у детей начальные представления о русской народной культуре, через знакомство с определенным видом народного искусства – русским платком.</a:t>
            </a:r>
            <a:endParaRPr lang="ru-RU" sz="2000" dirty="0">
              <a:solidFill>
                <a:srgbClr val="66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2D324-4E55-4917-B3B1-6D5621B94653}"/>
              </a:ext>
            </a:extLst>
          </p:cNvPr>
          <p:cNvSpPr txBox="1"/>
          <p:nvPr/>
        </p:nvSpPr>
        <p:spPr>
          <a:xfrm>
            <a:off x="1185334" y="1537929"/>
            <a:ext cx="10227734" cy="388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l"/>
            <a:endParaRPr lang="ru-RU" sz="20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450215" algn="l"/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50215" algn="l">
              <a:lnSpc>
                <a:spcPct val="150000"/>
              </a:lnSpc>
            </a:pPr>
            <a:r>
              <a:rPr lang="ru-RU" sz="20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</a:rPr>
              <a:t>Задачи:</a:t>
            </a:r>
            <a:endParaRPr lang="ru-RU" sz="2000" b="1" i="0" dirty="0">
              <a:solidFill>
                <a:srgbClr val="009900"/>
              </a:solidFill>
              <a:effectLst/>
              <a:latin typeface="Open Sans" panose="020B060603050402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1. Дать представление об истории возникновения платка.</a:t>
            </a:r>
            <a:endParaRPr lang="ru-RU" sz="2000" b="0" i="0" dirty="0">
              <a:solidFill>
                <a:srgbClr val="990000"/>
              </a:solidFill>
              <a:effectLst/>
              <a:latin typeface="Open Sans" panose="020B060603050402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2. Познакомить с Павлово- Посадским народным промыслом.</a:t>
            </a:r>
            <a:endParaRPr lang="ru-RU" sz="2000" b="0" i="0" dirty="0">
              <a:solidFill>
                <a:srgbClr val="990000"/>
              </a:solidFill>
              <a:effectLst/>
              <a:latin typeface="Open Sans" panose="020B060603050402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3.Дать представления о видах ткани,  из которой производят платки.</a:t>
            </a:r>
            <a:endParaRPr lang="ru-RU" sz="2000" b="0" i="0" dirty="0">
              <a:solidFill>
                <a:srgbClr val="990000"/>
              </a:solidFill>
              <a:effectLst/>
              <a:latin typeface="Open Sans" panose="020B060603050402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4.Способствовать развитию эстетического вкуса, </a:t>
            </a:r>
            <a:endParaRPr lang="ru-RU" sz="2000" dirty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формированию восприятия прекрасного.</a:t>
            </a:r>
            <a:endParaRPr lang="ru-RU" sz="2000" b="0" i="0" dirty="0">
              <a:solidFill>
                <a:srgbClr val="990000"/>
              </a:solidFill>
              <a:effectLst/>
              <a:latin typeface="Open Sans" panose="020B0606030504020204" pitchFamily="34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sz="20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5. Расширить словарный запас.</a:t>
            </a:r>
            <a:endParaRPr lang="ru-RU" sz="2000" b="0" i="0" dirty="0">
              <a:solidFill>
                <a:srgbClr val="99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68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3CF71E-5B2B-4DB3-BF33-270D56E9A7D0}"/>
              </a:ext>
            </a:extLst>
          </p:cNvPr>
          <p:cNvSpPr txBox="1"/>
          <p:nvPr/>
        </p:nvSpPr>
        <p:spPr>
          <a:xfrm>
            <a:off x="2269067" y="338667"/>
            <a:ext cx="8342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solidFill>
                  <a:srgbClr val="6600FF"/>
                </a:solidFill>
                <a:effectLst/>
                <a:latin typeface="Times New Roman" panose="02020603050405020304" pitchFamily="18" charset="0"/>
              </a:rPr>
              <a:t>Вид проекта:</a:t>
            </a:r>
            <a:r>
              <a:rPr lang="ru-RU" sz="3600" b="0" i="0" dirty="0">
                <a:solidFill>
                  <a:srgbClr val="6600FF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3600" b="0" i="0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творческий.</a:t>
            </a:r>
            <a:endParaRPr lang="ru-RU" sz="3600" dirty="0">
              <a:solidFill>
                <a:srgbClr val="99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9F1F4-4DCF-451B-A333-5174663970C7}"/>
              </a:ext>
            </a:extLst>
          </p:cNvPr>
          <p:cNvSpPr txBox="1"/>
          <p:nvPr/>
        </p:nvSpPr>
        <p:spPr>
          <a:xfrm>
            <a:off x="3838222" y="984997"/>
            <a:ext cx="7439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600" b="1" i="0" dirty="0">
              <a:solidFill>
                <a:srgbClr val="0099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36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</a:rPr>
              <a:t>Срок реализации:</a:t>
            </a:r>
            <a:r>
              <a:rPr lang="ru-RU" sz="3600" b="0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3600" b="0" i="0" dirty="0">
                <a:solidFill>
                  <a:srgbClr val="CC0099"/>
                </a:solidFill>
                <a:effectLst/>
                <a:latin typeface="Times New Roman" panose="02020603050405020304" pitchFamily="18" charset="0"/>
              </a:rPr>
              <a:t>краткосрочный.</a:t>
            </a:r>
            <a:endParaRPr lang="ru-RU" sz="3600" dirty="0">
              <a:solidFill>
                <a:srgbClr val="CC00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938C3-645C-4BF1-B295-E66DF6934158}"/>
              </a:ext>
            </a:extLst>
          </p:cNvPr>
          <p:cNvSpPr txBox="1"/>
          <p:nvPr/>
        </p:nvSpPr>
        <p:spPr>
          <a:xfrm>
            <a:off x="620889" y="1631328"/>
            <a:ext cx="112324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endParaRPr lang="ru-RU" sz="3600" b="1" i="1" dirty="0">
              <a:solidFill>
                <a:srgbClr val="CC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sz="3600" b="1" i="1" dirty="0">
              <a:solidFill>
                <a:srgbClr val="CC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6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36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воспитатель, музыкальный руководитель и дети группы № 12.</a:t>
            </a:r>
          </a:p>
        </p:txBody>
      </p:sp>
    </p:spTree>
    <p:extLst>
      <p:ext uri="{BB962C8B-B14F-4D97-AF65-F5344CB8AC3E}">
        <p14:creationId xmlns:p14="http://schemas.microsoft.com/office/powerpoint/2010/main" val="322647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00E8D-89BE-41F1-A9AF-14F26AAB94B8}"/>
              </a:ext>
            </a:extLst>
          </p:cNvPr>
          <p:cNvSpPr txBox="1"/>
          <p:nvPr/>
        </p:nvSpPr>
        <p:spPr>
          <a:xfrm>
            <a:off x="1196622" y="609600"/>
            <a:ext cx="10069689" cy="4675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l"/>
            <a:r>
              <a:rPr lang="ru-RU" sz="2800" b="1" i="0" dirty="0">
                <a:solidFill>
                  <a:srgbClr val="CC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  <a:endParaRPr lang="ru-RU" sz="2800" b="0" i="0" dirty="0">
              <a:solidFill>
                <a:srgbClr val="CC00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l"/>
            <a:r>
              <a:rPr lang="ru-RU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у детей представлений о  платках, как об одном из видов декоративно - прикладного искусства;</a:t>
            </a:r>
          </a:p>
          <a:p>
            <a:pPr indent="450215" algn="l">
              <a:spcBef>
                <a:spcPts val="1125"/>
              </a:spcBef>
              <a:spcAft>
                <a:spcPts val="1125"/>
              </a:spcAft>
            </a:pPr>
            <a:r>
              <a:rPr lang="ru-RU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у детей знаний об истории промысла, об особенности цветочных узоров;</a:t>
            </a:r>
          </a:p>
          <a:p>
            <a:pPr indent="450215" algn="l">
              <a:spcBef>
                <a:spcPts val="1125"/>
              </a:spcBef>
              <a:spcAft>
                <a:spcPts val="1125"/>
              </a:spcAft>
            </a:pPr>
            <a:r>
              <a:rPr lang="ru-RU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у детей устойчивого интереса к знакомству с различными видами декоративно-прикладного искусства; развитие чувства цвета, композиционных умений;</a:t>
            </a:r>
          </a:p>
          <a:p>
            <a:pPr indent="450215" algn="l">
              <a:spcBef>
                <a:spcPts val="1125"/>
              </a:spcBef>
              <a:spcAft>
                <a:spcPts val="1125"/>
              </a:spcAft>
            </a:pPr>
            <a:r>
              <a:rPr lang="ru-RU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у детей патриотических чувств.</a:t>
            </a:r>
          </a:p>
        </p:txBody>
      </p:sp>
    </p:spTree>
    <p:extLst>
      <p:ext uri="{BB962C8B-B14F-4D97-AF65-F5344CB8AC3E}">
        <p14:creationId xmlns:p14="http://schemas.microsoft.com/office/powerpoint/2010/main" val="398878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394D3F-772A-4FA6-B881-14DDD5DCE77D}"/>
              </a:ext>
            </a:extLst>
          </p:cNvPr>
          <p:cNvSpPr txBox="1"/>
          <p:nvPr/>
        </p:nvSpPr>
        <p:spPr>
          <a:xfrm>
            <a:off x="891822" y="361244"/>
            <a:ext cx="10950222" cy="5423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/>
            <a:r>
              <a:rPr lang="ru-RU" sz="2000" b="1" i="0" dirty="0">
                <a:solidFill>
                  <a:srgbClr val="CC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b="1" i="1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1этап – подготовительный:</a:t>
            </a:r>
          </a:p>
          <a:p>
            <a:pPr indent="450215" algn="just">
              <a:lnSpc>
                <a:spcPct val="150000"/>
              </a:lnSpc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информационного и иллюстрационного материала</a:t>
            </a:r>
            <a:endParaRPr lang="ru-RU" sz="2000" b="0" i="0" dirty="0">
              <a:solidFill>
                <a:srgbClr val="66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2этап – практический: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Пальчиковые игры с платком;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Пластилинография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«Платочек для бабушки»;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Развитие речи беседа «Платки такие разные»;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Раскрашивание цветочных узоров;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Рисование «Платок для мамы»;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Беседа «Какие, бывают платки».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sz="2000" b="1" i="1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заключительный:</a:t>
            </a:r>
          </a:p>
          <a:p>
            <a:pPr indent="450215" algn="l">
              <a:lnSpc>
                <a:spcPct val="150000"/>
              </a:lnSpc>
            </a:pPr>
            <a:r>
              <a:rPr lang="ru-RU" sz="2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Развлечение: «Праздник русского платка»</a:t>
            </a:r>
            <a:endParaRPr lang="ru-RU" sz="2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3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F43D2F-30BE-4085-BA1C-650C54E80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1" b="13105"/>
          <a:stretch/>
        </p:blipFill>
        <p:spPr>
          <a:xfrm>
            <a:off x="3138311" y="1830210"/>
            <a:ext cx="4989689" cy="3433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3F22F-11CC-4CF1-8050-69FFE4AD46B9}"/>
              </a:ext>
            </a:extLst>
          </p:cNvPr>
          <p:cNvSpPr txBox="1"/>
          <p:nvPr/>
        </p:nvSpPr>
        <p:spPr>
          <a:xfrm>
            <a:off x="2731911" y="361244"/>
            <a:ext cx="6931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Рисование: «Платок для мамы» </a:t>
            </a:r>
          </a:p>
        </p:txBody>
      </p:sp>
    </p:spTree>
    <p:extLst>
      <p:ext uri="{BB962C8B-B14F-4D97-AF65-F5344CB8AC3E}">
        <p14:creationId xmlns:p14="http://schemas.microsoft.com/office/powerpoint/2010/main" val="360120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6EA351-8E92-4312-9B58-4CBAC8246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33" y="1815353"/>
            <a:ext cx="5046135" cy="322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5A727-BA20-4114-9B98-06C13F21FC01}"/>
              </a:ext>
            </a:extLst>
          </p:cNvPr>
          <p:cNvSpPr txBox="1"/>
          <p:nvPr/>
        </p:nvSpPr>
        <p:spPr>
          <a:xfrm>
            <a:off x="1422400" y="564444"/>
            <a:ext cx="7642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800" b="1" i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«Платочек для бабушки»</a:t>
            </a:r>
          </a:p>
        </p:txBody>
      </p:sp>
    </p:spTree>
    <p:extLst>
      <p:ext uri="{BB962C8B-B14F-4D97-AF65-F5344CB8AC3E}">
        <p14:creationId xmlns:p14="http://schemas.microsoft.com/office/powerpoint/2010/main" val="113357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DEB7F2-A39A-41DC-879D-D03B1E850236}"/>
              </a:ext>
            </a:extLst>
          </p:cNvPr>
          <p:cNvSpPr txBox="1"/>
          <p:nvPr/>
        </p:nvSpPr>
        <p:spPr>
          <a:xfrm>
            <a:off x="2212622" y="541867"/>
            <a:ext cx="7371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Развлечение: «Праздник русского платка»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700786-090F-4107-81E1-49A5D401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1452282"/>
            <a:ext cx="5593977" cy="4863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E108F-B094-478A-92AA-B782D5B91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6219" y="1350806"/>
            <a:ext cx="5056095" cy="4874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02092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</TotalTime>
  <Words>406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Open Sans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marusa.76@inbox.ru</dc:creator>
  <cp:lastModifiedBy>marusa.76@inbox.ru</cp:lastModifiedBy>
  <cp:revision>3</cp:revision>
  <dcterms:created xsi:type="dcterms:W3CDTF">2021-10-23T07:00:06Z</dcterms:created>
  <dcterms:modified xsi:type="dcterms:W3CDTF">2021-10-24T00:53:37Z</dcterms:modified>
</cp:coreProperties>
</file>