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9" r:id="rId11"/>
    <p:sldId id="270" r:id="rId12"/>
    <p:sldId id="271" r:id="rId13"/>
    <p:sldId id="26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5" d="100"/>
          <a:sy n="85" d="100"/>
        </p:scale>
        <p:origin x="-82" y="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F13C4-8517-465E-B55C-0B1FB98C6842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7F507-70CB-4D90-8B33-9FD10ED965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1770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F13C4-8517-465E-B55C-0B1FB98C6842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7F507-70CB-4D90-8B33-9FD10ED965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6349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F13C4-8517-465E-B55C-0B1FB98C6842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7F507-70CB-4D90-8B33-9FD10ED965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803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F13C4-8517-465E-B55C-0B1FB98C6842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7F507-70CB-4D90-8B33-9FD10ED965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7267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F13C4-8517-465E-B55C-0B1FB98C6842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7F507-70CB-4D90-8B33-9FD10ED965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3160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F13C4-8517-465E-B55C-0B1FB98C6842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7F507-70CB-4D90-8B33-9FD10ED965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6453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F13C4-8517-465E-B55C-0B1FB98C6842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7F507-70CB-4D90-8B33-9FD10ED965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3365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F13C4-8517-465E-B55C-0B1FB98C6842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7F507-70CB-4D90-8B33-9FD10ED965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8331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F13C4-8517-465E-B55C-0B1FB98C6842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7F507-70CB-4D90-8B33-9FD10ED965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6418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F13C4-8517-465E-B55C-0B1FB98C6842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7F507-70CB-4D90-8B33-9FD10ED965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8036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F13C4-8517-465E-B55C-0B1FB98C6842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7F507-70CB-4D90-8B33-9FD10ED965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0049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F13C4-8517-465E-B55C-0B1FB98C6842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A7F507-70CB-4D90-8B33-9FD10ED965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311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детский сад\Desktop\1\Jdldwpq9-6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94720" y="980728"/>
            <a:ext cx="6149280" cy="1080120"/>
          </a:xfrm>
        </p:spPr>
        <p:txBody>
          <a:bodyPr>
            <a:normAutofit/>
          </a:bodyPr>
          <a:lstStyle/>
          <a:p>
            <a:r>
              <a:rPr lang="ru-RU" sz="2000" i="1" dirty="0" smtClean="0">
                <a:solidFill>
                  <a:srgbClr val="00B0F0"/>
                </a:solidFill>
                <a:latin typeface="Cambria" pitchFamily="18" charset="0"/>
                <a:ea typeface="Cambria" pitchFamily="18" charset="0"/>
              </a:rPr>
              <a:t>Муниципальное автономное дошкольное образовательное учреждение детский сад № 113 «Капитошка»</a:t>
            </a:r>
            <a:endParaRPr lang="ru-RU" sz="2000" i="1" dirty="0">
              <a:solidFill>
                <a:srgbClr val="00B0F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67744" y="2252790"/>
            <a:ext cx="6696744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                      Проект: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 «                   «Давайте дружить»</a:t>
            </a:r>
            <a:endParaRPr lang="ru-RU" sz="2400" dirty="0">
              <a:solidFill>
                <a:srgbClr val="FF0000"/>
              </a:solidFill>
              <a:latin typeface="Cambria" pitchFamily="18" charset="0"/>
              <a:ea typeface="Cambria" pitchFamily="18" charset="0"/>
            </a:endParaRPr>
          </a:p>
          <a:p>
            <a:pPr algn="ctr"/>
            <a:r>
              <a:rPr lang="ru-RU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                         </a:t>
            </a:r>
            <a:endParaRPr lang="ru-RU" dirty="0">
              <a:solidFill>
                <a:srgbClr val="0070C0"/>
              </a:solidFill>
              <a:latin typeface="Cambria" pitchFamily="18" charset="0"/>
              <a:ea typeface="Cambria" pitchFamily="18" charset="0"/>
            </a:endParaRPr>
          </a:p>
          <a:p>
            <a:r>
              <a:rPr lang="ru-RU" b="1" dirty="0"/>
              <a:t>                                                     </a:t>
            </a:r>
            <a:r>
              <a:rPr lang="ru-RU" b="1" dirty="0">
                <a:latin typeface="Cambria" pitchFamily="18" charset="0"/>
                <a:ea typeface="Cambria" pitchFamily="18" charset="0"/>
              </a:rPr>
              <a:t> </a:t>
            </a:r>
            <a:endParaRPr lang="ru-RU" b="1" dirty="0" smtClean="0">
              <a:latin typeface="Cambria" pitchFamily="18" charset="0"/>
              <a:ea typeface="Cambria" pitchFamily="18" charset="0"/>
            </a:endParaRPr>
          </a:p>
          <a:p>
            <a:endParaRPr lang="ru-RU" b="1" dirty="0">
              <a:latin typeface="Cambria" pitchFamily="18" charset="0"/>
              <a:ea typeface="Cambria" pitchFamily="18" charset="0"/>
            </a:endParaRPr>
          </a:p>
          <a:p>
            <a:r>
              <a:rPr lang="ru-RU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                                                                    Автор</a:t>
            </a:r>
            <a:r>
              <a:rPr lang="ru-RU" b="1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: </a:t>
            </a:r>
            <a:r>
              <a:rPr lang="ru-RU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педагог-психолог</a:t>
            </a:r>
          </a:p>
          <a:p>
            <a:r>
              <a:rPr lang="ru-RU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                                                                     </a:t>
            </a:r>
            <a:r>
              <a:rPr lang="ru-RU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Лобова М. В.</a:t>
            </a:r>
            <a:endParaRPr lang="ru-RU" dirty="0">
              <a:solidFill>
                <a:srgbClr val="0070C0"/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6" name="Picture 3" descr="C:\Users\детский сад\Desktop\1\unnamed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85" t="4545" r="10518" b="6437"/>
          <a:stretch/>
        </p:blipFill>
        <p:spPr bwMode="auto">
          <a:xfrm>
            <a:off x="2627784" y="3284984"/>
            <a:ext cx="2166257" cy="2475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07566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детский сад\Desktop\1\1584036589_10-p-detskie-neitralnie-foni-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Налаживание контакта, доверительных отношений между детьми с ОВЗ и специалистами посредствам групповых и индивидуальных занятий.</a:t>
            </a:r>
          </a:p>
        </p:txBody>
      </p:sp>
      <p:pic>
        <p:nvPicPr>
          <p:cNvPr id="7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582" b="6794"/>
          <a:stretch/>
        </p:blipFill>
        <p:spPr>
          <a:xfrm>
            <a:off x="971600" y="1484785"/>
            <a:ext cx="2780050" cy="2760410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7" t="650" r="1187" b="8401"/>
          <a:stretch/>
        </p:blipFill>
        <p:spPr>
          <a:xfrm>
            <a:off x="4499992" y="1601948"/>
            <a:ext cx="3744416" cy="255414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367733"/>
            <a:ext cx="3168352" cy="237626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100"/>
          <a:stretch/>
        </p:blipFill>
        <p:spPr>
          <a:xfrm>
            <a:off x="1115616" y="4315274"/>
            <a:ext cx="2643758" cy="2428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4057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детский сад\Desktop\1\1584036589_10-p-detskie-neitralnie-foni-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"/>
            <a:ext cx="8517632" cy="1412775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Совместная деятельность </a:t>
            </a:r>
            <a:r>
              <a:rPr lang="ru-RU" sz="24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детей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комбинированной группы посредствам игр, развлечений, занятий, прогулок.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1" r="5144"/>
          <a:stretch/>
        </p:blipFill>
        <p:spPr>
          <a:xfrm>
            <a:off x="2169434" y="1340768"/>
            <a:ext cx="4536504" cy="22734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71" y="3789040"/>
            <a:ext cx="3941035" cy="295577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3" r="20863"/>
          <a:stretch/>
        </p:blipFill>
        <p:spPr>
          <a:xfrm>
            <a:off x="4630150" y="3789040"/>
            <a:ext cx="3861988" cy="2851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1947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7628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детский сад\Desktop\1\1584036589_10-p-detskie-neitralnie-foni-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692697"/>
            <a:ext cx="8229600" cy="2304256"/>
          </a:xfrm>
        </p:spPr>
        <p:txBody>
          <a:bodyPr/>
          <a:lstStyle/>
          <a:p>
            <a:pPr marL="0" indent="0">
              <a:buNone/>
            </a:pPr>
            <a:r>
              <a:rPr lang="ru-RU" b="1" i="1" dirty="0" smtClean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 этап: заключительный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b="0" i="0" dirty="0" smtClean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– анализ результатов проекта;</a:t>
            </a:r>
            <a:r>
              <a:rPr lang="ru-RU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ru-RU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b="0" i="0" dirty="0" smtClean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– презентация результатов.</a:t>
            </a:r>
            <a:endParaRPr lang="ru-RU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03548" y="3284984"/>
            <a:ext cx="813690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</a:rPr>
              <a:t>- В следующем учебном году планируется продолжение подобной работы, так как опыт показал, что данная работа полезна, востребована и дает положительную динамику в приобретении социального опыта у детей с ОВЗ.</a:t>
            </a:r>
          </a:p>
        </p:txBody>
      </p:sp>
    </p:spTree>
    <p:extLst>
      <p:ext uri="{BB962C8B-B14F-4D97-AF65-F5344CB8AC3E}">
        <p14:creationId xmlns:p14="http://schemas.microsoft.com/office/powerpoint/2010/main" val="2518387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детский сад\Desktop\1\1584036589_10-p-detskie-neitralnie-foni-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0311" y="414723"/>
            <a:ext cx="8229600" cy="5544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i="1" dirty="0" smtClean="0">
                <a:solidFill>
                  <a:srgbClr val="0070C0"/>
                </a:solidFill>
                <a:effectLst/>
                <a:latin typeface="Cambria" pitchFamily="18" charset="0"/>
                <a:ea typeface="Cambria" pitchFamily="18" charset="0"/>
              </a:rPr>
              <a:t>В Европе инвалиды - это «люди с повышенными потребностями», а в России - это «люди с ограниченными возможностями»</a:t>
            </a:r>
          </a:p>
          <a:p>
            <a:pPr marL="0" indent="0">
              <a:buNone/>
            </a:pPr>
            <a:r>
              <a:rPr lang="ru-RU" dirty="0" smtClean="0">
                <a:latin typeface="Cambria" pitchFamily="18" charset="0"/>
                <a:ea typeface="Cambria" pitchFamily="18" charset="0"/>
              </a:rPr>
              <a:t/>
            </a:r>
            <a:br>
              <a:rPr lang="ru-RU" dirty="0" smtClean="0">
                <a:latin typeface="Cambria" pitchFamily="18" charset="0"/>
                <a:ea typeface="Cambria" pitchFamily="18" charset="0"/>
              </a:rPr>
            </a:br>
            <a:r>
              <a:rPr lang="ru-RU" dirty="0" smtClean="0">
                <a:latin typeface="Cambria" pitchFamily="18" charset="0"/>
                <a:ea typeface="Cambria" pitchFamily="18" charset="0"/>
              </a:rPr>
              <a:t/>
            </a:r>
            <a:br>
              <a:rPr lang="ru-RU" dirty="0" smtClean="0">
                <a:latin typeface="Cambria" pitchFamily="18" charset="0"/>
                <a:ea typeface="Cambria" pitchFamily="18" charset="0"/>
              </a:rPr>
            </a:br>
            <a:endParaRPr lang="ru-RU" dirty="0" smtClean="0">
              <a:latin typeface="Cambria" pitchFamily="18" charset="0"/>
              <a:ea typeface="Cambria" pitchFamily="18" charset="0"/>
            </a:endParaRPr>
          </a:p>
          <a:p>
            <a:pPr marL="0" indent="0">
              <a:buNone/>
            </a:pPr>
            <a:endParaRPr lang="ru-RU" dirty="0">
              <a:latin typeface="Cambria" pitchFamily="18" charset="0"/>
              <a:ea typeface="Cambria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Cambria" pitchFamily="18" charset="0"/>
                <a:ea typeface="Cambria" pitchFamily="18" charset="0"/>
              </a:rPr>
              <a:t/>
            </a:r>
            <a:br>
              <a:rPr lang="ru-RU" dirty="0" smtClean="0">
                <a:latin typeface="Cambria" pitchFamily="18" charset="0"/>
                <a:ea typeface="Cambria" pitchFamily="18" charset="0"/>
              </a:rPr>
            </a:br>
            <a:r>
              <a:rPr lang="ru-RU" dirty="0" smtClean="0">
                <a:latin typeface="Cambria" pitchFamily="18" charset="0"/>
                <a:ea typeface="Cambria" pitchFamily="18" charset="0"/>
              </a:rPr>
              <a:t/>
            </a:r>
            <a:br>
              <a:rPr lang="ru-RU" dirty="0" smtClean="0">
                <a:latin typeface="Cambria" pitchFamily="18" charset="0"/>
                <a:ea typeface="Cambria" pitchFamily="18" charset="0"/>
              </a:rPr>
            </a:br>
            <a:r>
              <a:rPr lang="ru-RU" sz="2400" b="1" i="1" dirty="0" smtClean="0">
                <a:solidFill>
                  <a:srgbClr val="C00000"/>
                </a:solidFill>
                <a:effectLst/>
                <a:latin typeface="Cambria" pitchFamily="18" charset="0"/>
                <a:ea typeface="Cambria" pitchFamily="18" charset="0"/>
              </a:rPr>
              <a:t>Если ребенок не может развиваться так, как мы развиваем, может быть, мы должны его развивать так, как он умеет?</a:t>
            </a:r>
            <a:endParaRPr lang="ru-RU" sz="2400" b="1" i="1" dirty="0">
              <a:solidFill>
                <a:srgbClr val="C00000"/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2052" name="Picture 4" descr="C:\Users\детский сад\Desktop\1\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9248">
                        <a14:foregroundMark x1="52005" y1="9571" x2="57895" y2="5286"/>
                        <a14:foregroundMark x1="62406" y1="17571" x2="64787" y2="13000"/>
                        <a14:foregroundMark x1="76316" y1="8714" x2="82832" y2="12000"/>
                        <a14:foregroundMark x1="66667" y1="6857" x2="69173" y2="7143"/>
                        <a14:foregroundMark x1="90226" y1="58429" x2="90226" y2="54143"/>
                        <a14:foregroundMark x1="81454" y1="32143" x2="82832" y2="39143"/>
                        <a14:foregroundMark x1="73684" y1="48000" x2="74687" y2="44714"/>
                        <a14:foregroundMark x1="54637" y1="30714" x2="54637" y2="23286"/>
                        <a14:foregroundMark x1="32456" y1="40714" x2="32456" y2="46143"/>
                        <a14:foregroundMark x1="32456" y1="29143" x2="36216" y2="28857"/>
                        <a14:foregroundMark x1="38346" y1="30714" x2="40226" y2="315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772815"/>
            <a:ext cx="3224411" cy="2828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9370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детский сад\Desktop\1\1584036589_10-p-detskie-neitralnie-foni-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38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83568" y="751344"/>
            <a:ext cx="813690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Паспорт проекта</a:t>
            </a:r>
            <a:r>
              <a:rPr lang="ru-RU" sz="2400" b="1" i="1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:</a:t>
            </a:r>
          </a:p>
          <a:p>
            <a:r>
              <a:rPr lang="ru-RU" sz="2400" i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/>
            </a:r>
            <a:br>
              <a:rPr lang="ru-RU" sz="2400" i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</a:br>
            <a:r>
              <a:rPr lang="ru-RU" sz="2400" b="1" i="1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Тема: </a:t>
            </a:r>
            <a:r>
              <a:rPr lang="ru-RU" sz="2400" i="1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социальное взаимодействие воспитанников группы </a:t>
            </a:r>
            <a:r>
              <a:rPr lang="ru-RU" sz="2400" i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комбинированной направленности через </a:t>
            </a:r>
            <a:r>
              <a:rPr lang="ru-RU" sz="2400" i="1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совместную деятельность.</a:t>
            </a:r>
            <a:r>
              <a:rPr lang="ru-RU" sz="2400" i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/>
            </a:r>
            <a:br>
              <a:rPr lang="ru-RU" sz="2400" i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</a:br>
            <a:r>
              <a:rPr lang="ru-RU" sz="2400" b="1" i="1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разработчики: </a:t>
            </a:r>
            <a:r>
              <a:rPr lang="ru-RU" sz="2400" i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Лобова М. В.</a:t>
            </a:r>
            <a:br>
              <a:rPr lang="ru-RU" sz="2400" i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</a:br>
            <a:r>
              <a:rPr lang="ru-RU" sz="2400" b="1" i="1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вид:</a:t>
            </a:r>
            <a:r>
              <a:rPr lang="ru-RU" sz="2400" i="1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 содержание этапов проекта.</a:t>
            </a:r>
            <a:r>
              <a:rPr lang="ru-RU" sz="2400" i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/>
            </a:r>
            <a:br>
              <a:rPr lang="ru-RU" sz="2400" i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</a:br>
            <a:r>
              <a:rPr lang="ru-RU" sz="2400" b="1" i="1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тип проекта</a:t>
            </a:r>
            <a:r>
              <a:rPr lang="ru-RU" sz="2400" i="1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: социальный</a:t>
            </a:r>
            <a:r>
              <a:rPr lang="ru-RU" sz="2400" i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/>
            </a:r>
            <a:br>
              <a:rPr lang="ru-RU" sz="2400" i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</a:br>
            <a:r>
              <a:rPr lang="ru-RU" sz="2400" b="1" i="1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участники проекта: </a:t>
            </a:r>
            <a:r>
              <a:rPr lang="ru-RU" sz="2400" i="1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дети дошкольного возраста </a:t>
            </a:r>
            <a:r>
              <a:rPr lang="ru-RU" sz="2400" i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группы</a:t>
            </a:r>
            <a:r>
              <a:rPr lang="ru-RU" sz="2400" i="1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 комбинированной направленности</a:t>
            </a:r>
            <a:r>
              <a:rPr lang="ru-RU" sz="2400" i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, </a:t>
            </a:r>
            <a:r>
              <a:rPr lang="ru-RU" sz="2400" i="1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педагоги, воспитатели</a:t>
            </a:r>
            <a:r>
              <a:rPr lang="ru-RU" sz="2400" i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.</a:t>
            </a:r>
            <a:br>
              <a:rPr lang="ru-RU" sz="2400" i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</a:br>
            <a:r>
              <a:rPr lang="ru-RU" sz="2400" b="1" i="1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по составу участников: </a:t>
            </a:r>
            <a:r>
              <a:rPr lang="ru-RU" sz="2400" i="1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групповое</a:t>
            </a:r>
            <a:r>
              <a:rPr lang="ru-RU" sz="2400" i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/>
            </a:r>
            <a:br>
              <a:rPr lang="ru-RU" sz="2400" i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</a:br>
            <a:r>
              <a:rPr lang="ru-RU" sz="2400" b="1" i="1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по продолжительности: </a:t>
            </a:r>
            <a:r>
              <a:rPr lang="ru-RU" sz="2400" i="1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долгосрочный (учебный год)</a:t>
            </a:r>
          </a:p>
        </p:txBody>
      </p:sp>
    </p:spTree>
    <p:extLst>
      <p:ext uri="{BB962C8B-B14F-4D97-AF65-F5344CB8AC3E}">
        <p14:creationId xmlns:p14="http://schemas.microsoft.com/office/powerpoint/2010/main" val="3503057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детский сад\Desktop\1\1584036589_10-p-detskie-neitralnie-foni-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38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1196752"/>
            <a:ext cx="777686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0" dirty="0" smtClean="0">
                <a:solidFill>
                  <a:srgbClr val="C00000"/>
                </a:solidFill>
                <a:effectLst/>
                <a:latin typeface="Cambria" pitchFamily="18" charset="0"/>
                <a:ea typeface="Cambria" pitchFamily="18" charset="0"/>
              </a:rPr>
              <a:t>Актуальность проекта</a:t>
            </a:r>
            <a:endParaRPr lang="ru-RU" sz="3200" b="1" dirty="0" smtClean="0">
              <a:solidFill>
                <a:srgbClr val="C00000"/>
              </a:solidFill>
              <a:latin typeface="Cambria" pitchFamily="18" charset="0"/>
              <a:ea typeface="Cambria" pitchFamily="18" charset="0"/>
            </a:endParaRPr>
          </a:p>
          <a:p>
            <a:endParaRPr lang="ru-RU" sz="3200" b="0" i="0" dirty="0" smtClean="0">
              <a:solidFill>
                <a:srgbClr val="383838"/>
              </a:solidFill>
              <a:effectLst/>
              <a:latin typeface="Cambria" pitchFamily="18" charset="0"/>
              <a:ea typeface="Cambria" pitchFamily="18" charset="0"/>
            </a:endParaRPr>
          </a:p>
          <a:p>
            <a:r>
              <a:rPr lang="ru-RU" sz="3200" b="0" i="1" dirty="0" smtClean="0">
                <a:solidFill>
                  <a:srgbClr val="0070C0"/>
                </a:solidFill>
                <a:effectLst/>
                <a:latin typeface="Cambria" pitchFamily="18" charset="0"/>
                <a:ea typeface="Cambria" pitchFamily="18" charset="0"/>
              </a:rPr>
              <a:t>Одной из форм социальной адаптации детей с ограниченными возможностями является совместная деятельность с группой сверстников, норма развития которых соответствует их возрасту.</a:t>
            </a:r>
            <a:r>
              <a:rPr lang="ru-RU" sz="3200" i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/>
            </a:r>
            <a:br>
              <a:rPr lang="ru-RU" sz="3200" i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</a:br>
            <a:endParaRPr lang="ru-RU" sz="3200" i="1" dirty="0">
              <a:solidFill>
                <a:srgbClr val="0070C0"/>
              </a:solidFill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612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детский сад\Desktop\1\1584036589_10-p-detskie-neitralnie-foni-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5536" y="385306"/>
            <a:ext cx="8554245" cy="6955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Задачи:</a:t>
            </a:r>
          </a:p>
          <a:p>
            <a:endParaRPr lang="ru-RU" sz="2800" dirty="0" smtClean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ru-RU" sz="2800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ru-RU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побуждать к социально-личностному развитию детей;</a:t>
            </a:r>
            <a:r>
              <a:rPr lang="ru-RU" sz="2800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ru-RU" sz="2800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побуждать к совместной игровой деятельности;</a:t>
            </a:r>
            <a:r>
              <a:rPr lang="ru-RU" sz="2800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ru-RU" sz="2800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-обеспечивать всестороннее развитие </a:t>
            </a:r>
            <a:r>
              <a:rPr lang="ru-RU" sz="2800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воспитанников;</a:t>
            </a:r>
            <a:br>
              <a:rPr lang="ru-RU" sz="2800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формировать толерантное отношение к людям с ОВЗ;</a:t>
            </a:r>
            <a:r>
              <a:rPr lang="ru-RU" sz="2800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ru-RU" sz="2800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-углублять представления об окружающих людях;</a:t>
            </a:r>
            <a:r>
              <a:rPr lang="ru-RU" sz="2800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ru-RU" sz="2800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-развивать умения участвовать в коллективных мероприятиях;</a:t>
            </a:r>
            <a:r>
              <a:rPr lang="ru-RU" sz="2800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ru-RU" sz="2800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-воспитывать чуткость, милосердие и отзывчивость.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9848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детский сад\Desktop\1\1584036589_10-p-detskie-neitralnie-foni-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55576" y="846138"/>
            <a:ext cx="806489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Ожидаемые результаты:</a:t>
            </a:r>
          </a:p>
          <a:p>
            <a:endParaRPr lang="ru-RU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ru-RU" sz="2800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проект способствует включению детей с ОВЗ в систему социальных отношений;</a:t>
            </a:r>
            <a:br>
              <a:rPr lang="ru-RU" sz="2800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2800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дети с нормами в развитии получат возможность проявить чуткость, милосердие и толерантное отношение к детям с ОВЗ;</a:t>
            </a:r>
            <a:br>
              <a:rPr lang="ru-RU" sz="2800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2800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-дети с ОВЗ получат опыт взаимодействия и участия в коллективных играх;</a:t>
            </a:r>
            <a:r>
              <a:rPr lang="ru-RU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ru-RU" sz="2800" dirty="0" smtClean="0"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ru-RU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1211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детский сад\Desktop\1\1584036589_10-p-detskie-neitralnie-foni-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38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3528" y="116632"/>
            <a:ext cx="8820472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Этапы реализации проекта:</a:t>
            </a:r>
          </a:p>
          <a:p>
            <a:endParaRPr lang="ru-RU" sz="28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ru-RU" sz="2400" b="1" i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</a:t>
            </a:r>
            <a:r>
              <a:rPr lang="ru-RU" sz="2400" b="1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этап: </a:t>
            </a:r>
            <a:r>
              <a:rPr lang="ru-RU" sz="24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подготовительный.</a:t>
            </a:r>
            <a:r>
              <a:rPr lang="ru-RU" sz="2400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ru-RU" sz="2400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24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 постановка целей, определение актуальности и значимости проекта;</a:t>
            </a:r>
            <a:r>
              <a:rPr lang="ru-RU" sz="2400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ru-RU" sz="2400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24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привлечение специалистов к участию в проекте;</a:t>
            </a:r>
            <a:r>
              <a:rPr lang="ru-RU" sz="2400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ru-RU" sz="2400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24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работа с воспитателями;</a:t>
            </a:r>
            <a:r>
              <a:rPr lang="ru-RU" sz="2400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ru-RU" sz="2400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24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-разработка плана работы на учебный год</a:t>
            </a:r>
            <a:r>
              <a:rPr lang="ru-RU" sz="2400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  <a:br>
              <a:rPr lang="ru-RU" sz="2400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24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подготовка презентации.</a:t>
            </a:r>
            <a:r>
              <a:rPr lang="ru-RU" sz="2400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ru-RU" sz="2400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24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подбор практического материала;</a:t>
            </a:r>
            <a:r>
              <a:rPr lang="ru-RU" sz="2400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ru-RU" sz="2400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24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 подбор методической литературы для реализации проекта ;</a:t>
            </a:r>
            <a:r>
              <a:rPr lang="ru-RU" sz="2400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ru-RU" sz="2400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24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 подбор наглядно-дидактического материала; художественной литературы, видеоматериалов.</a:t>
            </a:r>
            <a:r>
              <a:rPr lang="ru-RU" sz="2400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ru-RU" sz="2400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2400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ru-RU" sz="2400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2400" dirty="0" smtClean="0">
                <a:solidFill>
                  <a:srgbClr val="0070C0"/>
                </a:solidFill>
              </a:rPr>
              <a:t/>
            </a:r>
            <a:br>
              <a:rPr lang="ru-RU" sz="2400" dirty="0" smtClean="0">
                <a:solidFill>
                  <a:srgbClr val="0070C0"/>
                </a:solidFill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2166638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детский сад\Desktop\1\1584036589_10-p-detskie-neitralnie-foni-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9" y="123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86344" y="692696"/>
            <a:ext cx="8678143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2800" b="1" i="1" dirty="0" smtClean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 этап: основной</a:t>
            </a:r>
            <a:r>
              <a:rPr lang="ru-RU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ru-RU" sz="2800" dirty="0" smtClean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2800" b="0" i="0" dirty="0" smtClean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1. Знакомство детей группы друг с другом, с воспитателем, со специалистами детского сада.</a:t>
            </a:r>
            <a:r>
              <a:rPr lang="ru-RU" sz="2800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ru-RU" sz="2800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2800" b="0" i="0" dirty="0" smtClean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lang="ru-RU" sz="2800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Налаживание контакта, доверительных отношений между детьми с ОВЗ и специалистами посредствам групповых и индивидуальных занятий.</a:t>
            </a:r>
            <a:br>
              <a:rPr lang="ru-RU" sz="2800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2800" b="0" i="0" dirty="0" smtClean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3. </a:t>
            </a:r>
            <a:r>
              <a:rPr lang="ru-RU" sz="2800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Совместная деятельность детей комбинированной группы посредствам игр, развлечений, занятий, прогулок.</a:t>
            </a:r>
          </a:p>
          <a:p>
            <a:r>
              <a:rPr lang="ru-RU" sz="2800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4. Участие детей с ОВЗ в конкурсах</a:t>
            </a:r>
            <a:br>
              <a:rPr lang="ru-RU" sz="2800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8693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детский сад\Desktop\1\1584036589_10-p-detskie-neitralnie-foni-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784976" cy="1143000"/>
          </a:xfrm>
        </p:spPr>
        <p:txBody>
          <a:bodyPr>
            <a:normAutofit fontScale="90000"/>
          </a:bodyPr>
          <a:lstStyle/>
          <a:p>
            <a:r>
              <a:rPr lang="ru-RU" sz="31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Знакомство </a:t>
            </a:r>
            <a:r>
              <a:rPr lang="ru-RU" sz="31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детей группы друг с другом, с воспитателем, со специалистами детского сада</a:t>
            </a:r>
            <a:r>
              <a:rPr lang="ru-RU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2" t="3182" r="8120" b="35002"/>
          <a:stretch/>
        </p:blipFill>
        <p:spPr>
          <a:xfrm>
            <a:off x="1013635" y="1977579"/>
            <a:ext cx="7116730" cy="4320479"/>
          </a:xfrm>
        </p:spPr>
      </p:pic>
    </p:spTree>
    <p:extLst>
      <p:ext uri="{BB962C8B-B14F-4D97-AF65-F5344CB8AC3E}">
        <p14:creationId xmlns:p14="http://schemas.microsoft.com/office/powerpoint/2010/main" val="86659118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</TotalTime>
  <Words>181</Words>
  <Application>Microsoft Office PowerPoint</Application>
  <PresentationFormat>Экран (4:3)</PresentationFormat>
  <Paragraphs>35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Знакомство детей группы друг с другом, с воспитателем, со специалистами детского сада.</vt:lpstr>
      <vt:lpstr> Налаживание контакта, доверительных отношений между детьми с ОВЗ и специалистами посредствам групповых и индивидуальных занятий.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детский сад</dc:creator>
  <cp:lastModifiedBy>Татьяна</cp:lastModifiedBy>
  <cp:revision>20</cp:revision>
  <dcterms:created xsi:type="dcterms:W3CDTF">2021-03-23T04:41:36Z</dcterms:created>
  <dcterms:modified xsi:type="dcterms:W3CDTF">2021-03-23T23:19:53Z</dcterms:modified>
</cp:coreProperties>
</file>