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7" r:id="rId1"/>
  </p:sldMasterIdLst>
  <p:notesMasterIdLst>
    <p:notesMasterId r:id="rId13"/>
  </p:notesMasterIdLst>
  <p:sldIdLst>
    <p:sldId id="280" r:id="rId2"/>
    <p:sldId id="293" r:id="rId3"/>
    <p:sldId id="283" r:id="rId4"/>
    <p:sldId id="282" r:id="rId5"/>
    <p:sldId id="281" r:id="rId6"/>
    <p:sldId id="287" r:id="rId7"/>
    <p:sldId id="284" r:id="rId8"/>
    <p:sldId id="289" r:id="rId9"/>
    <p:sldId id="290" r:id="rId10"/>
    <p:sldId id="291" r:id="rId11"/>
    <p:sldId id="274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8" d="100"/>
          <a:sy n="58" d="100"/>
        </p:scale>
        <p:origin x="-293" y="-50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886D18-FCB0-48F0-95B8-53D5653EC40A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F647B-BF76-4E94-A8C2-2AA4C38B88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020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845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325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9067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1742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94841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361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197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179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195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755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110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370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088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629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060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383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30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  <p:sldLayoutId id="2147483901" r:id="rId14"/>
    <p:sldLayoutId id="2147483902" r:id="rId15"/>
    <p:sldLayoutId id="214748390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79576" y="476672"/>
            <a:ext cx="6864424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комбинированного вида №113 «</a:t>
            </a:r>
            <a:r>
              <a:rPr lang="ru-RU" sz="1400" b="1" dirty="0" err="1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Капитошка</a:t>
            </a:r>
            <a:r>
              <a:rPr lang="ru-RU" sz="1400" b="1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z="1400" b="1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ТРОПИНКА </a:t>
            </a:r>
            <a:r>
              <a:rPr lang="ru-RU" sz="2800" b="1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МИР</a:t>
            </a:r>
          </a:p>
          <a:p>
            <a:pPr algn="ctr"/>
            <a:r>
              <a:rPr lang="ru-RU" sz="2800" b="1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</a:t>
            </a:r>
          </a:p>
          <a:p>
            <a:pPr algn="ctr"/>
            <a:r>
              <a:rPr lang="ru-RU" sz="4000" b="1" i="1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грамотность  у детей дошкольного возраста</a:t>
            </a:r>
            <a:endParaRPr lang="ru-RU" sz="4000" b="1" i="1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2" descr="https://shihovokids.ru/wp-content/uploads/2020/03/%D1%84%D0%B8%D0%BD%D0%B0%D0%BD%D1%81%D0%BE%D0%B2%D0%B0%D1%8F-%D0%B3%D1%80%D0%B0%D0%BC%D0%BE%D1%82%D0%BD%D0%BE%D1%81%D1%82%D1%8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9773" r="4731"/>
          <a:stretch/>
        </p:blipFill>
        <p:spPr bwMode="auto">
          <a:xfrm>
            <a:off x="407368" y="3954547"/>
            <a:ext cx="4219835" cy="26525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112587" y="5733256"/>
            <a:ext cx="3672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Выполнила:     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ПапиловаТ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Д.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МАДОУ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№113 «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Капитошка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6902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289876"/>
              </p:ext>
            </p:extLst>
          </p:nvPr>
        </p:nvGraphicFramePr>
        <p:xfrm>
          <a:off x="767409" y="928670"/>
          <a:ext cx="9673139" cy="5286412"/>
        </p:xfrm>
        <a:graphic>
          <a:graphicData uri="http://schemas.openxmlformats.org/drawingml/2006/table">
            <a:tbl>
              <a:tblPr/>
              <a:tblGrid>
                <a:gridCol w="22490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28485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8594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85327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6432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«Если бы у меня было своё дело»</a:t>
                      </a:r>
                      <a:endParaRPr lang="ru-RU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473" marR="1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Закрепить представление детей о назначении рекламы, закрепить представление о том. Что у каждого предприятия есть свой хозяин.</a:t>
                      </a:r>
                      <a:endParaRPr lang="ru-RU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473" marR="1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Рекламные листовки, журналы, афиши</a:t>
                      </a:r>
                      <a:endParaRPr lang="ru-RU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473" marR="1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Самостоятельное изготовление рекламы мороженого, тортов, поздравительных открыток.</a:t>
                      </a:r>
                      <a:endParaRPr lang="ru-RU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473" marR="1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432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«Бережливость-качество хорошего хозяина»</a:t>
                      </a:r>
                      <a:endParaRPr lang="ru-RU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473" marR="1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Закрепление пройденного материала. Воспитывать умение беречь природные богатства, уметь аккуратно использовать.</a:t>
                      </a:r>
                      <a:endParaRPr lang="ru-RU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473" marR="1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Фото и иллюстрации сгоревшего леса, разведенных костров, браконьерского вылова рыбы.</a:t>
                      </a:r>
                      <a:endParaRPr lang="ru-RU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473" marR="1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Участие в конкурсах рисунков «Сбережем природу», «Лес наше богатство» «Каждая капля – важна»</a:t>
                      </a:r>
                      <a:endParaRPr lang="ru-RU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473" marR="1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806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43165A9C-6682-423D-81BC-426DBA3FD632}"/>
              </a:ext>
            </a:extLst>
          </p:cNvPr>
          <p:cNvSpPr/>
          <p:nvPr/>
        </p:nvSpPr>
        <p:spPr>
          <a:xfrm>
            <a:off x="2250977" y="2967336"/>
            <a:ext cx="769005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068937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9376" y="476673"/>
            <a:ext cx="8664624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Цель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-  </a:t>
            </a:r>
          </a:p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формирование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у дошкольников начального представления о финансовой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грамотности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Задачи: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-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сформировать у детей представление о потребностях человека на основе экономических понятий: экономика, потребности, нормы жизни, товар, продукт, услуга, потребители;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дать представление детям о разных видах ресурсов,  понятии «экономия ресурсов»; о производителях товаров и услуг;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расширить представление об обмене товарами и услугами, о понятии «рынок», «спрос»,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«предложение», «цена», «заработная плата»;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создать на основе принципа интеграции видов детской деятельности, условия для решения практических задач самими детьми;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познакомить 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детей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 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с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 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экономическими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 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терминами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через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 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экономически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 словарь, кроссворд, игру, значимость жизненно важных потребностей человека;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заложить основы экономического образа мышления у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ребѐнка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– дошкольника.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</a:rPr>
              <a:t> 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324" r="4945" b="728"/>
          <a:stretch/>
        </p:blipFill>
        <p:spPr>
          <a:xfrm rot="499483">
            <a:off x="9262594" y="2834974"/>
            <a:ext cx="2504041" cy="365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33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5360" y="404665"/>
            <a:ext cx="4392488" cy="455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 какого возраста надо говорить об экономическом воспитании детей?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Как надо знакомить детей с экономикой?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Самостоятельно дошкольник не освоит эту область, а вот вместе с педагогами и родителями, путешествуя по этому новому удивительному и увлекательному миру, он приобретет доступные ему знания и поймет, где и когда каждый человек соприкасается с ней.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920" y="4415807"/>
            <a:ext cx="3215283" cy="24114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080" y="620688"/>
            <a:ext cx="4464530" cy="334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7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69320" y="163643"/>
            <a:ext cx="585728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               </a:t>
            </a:r>
            <a:r>
              <a:rPr lang="ru-RU" sz="1600" b="1" dirty="0" smtClean="0">
                <a:solidFill>
                  <a:srgbClr val="002060"/>
                </a:solidFill>
              </a:rPr>
              <a:t>Методы </a:t>
            </a:r>
            <a:r>
              <a:rPr lang="ru-RU" sz="1600" b="1" dirty="0">
                <a:solidFill>
                  <a:srgbClr val="002060"/>
                </a:solidFill>
              </a:rPr>
              <a:t>и приемы работы с детьми по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                        финансовой </a:t>
            </a:r>
            <a:r>
              <a:rPr lang="ru-RU" sz="1600" b="1" dirty="0">
                <a:solidFill>
                  <a:srgbClr val="002060"/>
                </a:solidFill>
              </a:rPr>
              <a:t>грамотности</a:t>
            </a:r>
          </a:p>
          <a:p>
            <a:pPr algn="ctr"/>
            <a:endParaRPr lang="ru-RU" sz="1600" i="1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endParaRPr lang="ru-RU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endParaRPr lang="ru-RU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endParaRPr lang="ru-RU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endParaRPr lang="ru-RU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 rot="1211481">
            <a:off x="8086536" y="787216"/>
            <a:ext cx="3823250" cy="1179302"/>
          </a:xfrm>
          <a:prstGeom prst="ellipse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сюжетно-ролевые,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дидактические,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настольные игры</a:t>
            </a:r>
          </a:p>
        </p:txBody>
      </p:sp>
      <p:sp>
        <p:nvSpPr>
          <p:cNvPr id="6" name="Овал 5"/>
          <p:cNvSpPr/>
          <p:nvPr/>
        </p:nvSpPr>
        <p:spPr>
          <a:xfrm>
            <a:off x="3296884" y="1052736"/>
            <a:ext cx="4296796" cy="1398207"/>
          </a:xfrm>
          <a:prstGeom prst="ellipse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интеллектуальные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         игры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и</a:t>
            </a:r>
          </a:p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    развлечения           +ИКТ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 rot="20638140">
            <a:off x="118743" y="900983"/>
            <a:ext cx="2846393" cy="1544091"/>
          </a:xfrm>
          <a:prstGeom prst="ellipse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    тематические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        занятия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endParaRPr lang="ru-RU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014823" y="5327413"/>
            <a:ext cx="3312367" cy="1350625"/>
          </a:xfrm>
          <a:prstGeom prst="ellipse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чтение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рассказов,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сказок, пословиц,</a:t>
            </a:r>
          </a:p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поговорок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1434" y="2900624"/>
            <a:ext cx="3371607" cy="189652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2808078"/>
            <a:ext cx="3679463" cy="310210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l="9177" r="9544"/>
          <a:stretch/>
        </p:blipFill>
        <p:spPr>
          <a:xfrm>
            <a:off x="4529979" y="2900624"/>
            <a:ext cx="3590665" cy="198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0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1344" y="188640"/>
            <a:ext cx="547260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Семья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- основа формирования предпосылок финансовой грамотности, которая является культурной базой, образцом социально-нравственных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отношений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Труд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основная деятельность человека источник его существования.</a:t>
            </a:r>
          </a:p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Знакомство с людьми разных профессий:</a:t>
            </a:r>
          </a:p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-труд, работа, рабочее место, рабочее время</a:t>
            </a:r>
          </a:p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4312" y="2873194"/>
            <a:ext cx="2671794" cy="35623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992" y="268227"/>
            <a:ext cx="2611742" cy="34801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480" y="3472071"/>
            <a:ext cx="4248472" cy="318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07568" y="260648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Условия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по развитию</a:t>
            </a:r>
          </a:p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финансовой грамотности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95600" y="1268760"/>
            <a:ext cx="58079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«Банк», «Аптека», «Семья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»,</a:t>
            </a:r>
            <a:endParaRPr lang="ru-RU" sz="16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</a:rPr>
              <a:t>Медиатека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 интерактивных игр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Ребусы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Лабиринты тематические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Игры-путешествия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Банковские карты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Ненастоящие деньги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Банкомат</a:t>
            </a:r>
          </a:p>
          <a:p>
            <a:pPr marL="285750" indent="-285750" algn="ctr">
              <a:buFontTx/>
              <a:buChar char="-"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Дидактические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игры «Какой товар лишний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?»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466" y="3577084"/>
            <a:ext cx="4054191" cy="30406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9208" y="3577084"/>
            <a:ext cx="4083617" cy="30627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1180" r="9432"/>
          <a:stretch/>
        </p:blipFill>
        <p:spPr>
          <a:xfrm>
            <a:off x="8302582" y="720307"/>
            <a:ext cx="3425010" cy="19414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10635" r="9976"/>
          <a:stretch/>
        </p:blipFill>
        <p:spPr>
          <a:xfrm>
            <a:off x="304885" y="1354483"/>
            <a:ext cx="3024336" cy="1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60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6731" y="14749"/>
            <a:ext cx="67924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Сюжетно-ролевые игры – </a:t>
            </a:r>
          </a:p>
          <a:p>
            <a:pPr lvl="0"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АРИКМАХЕРСКАЯ»      </a:t>
            </a:r>
          </a:p>
          <a:p>
            <a:pPr lvl="0"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КЛИНИКА ДОКТОРА «АЙБОЛИТА»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341" r="7380"/>
          <a:stretch/>
        </p:blipFill>
        <p:spPr>
          <a:xfrm>
            <a:off x="498528" y="1055023"/>
            <a:ext cx="4343426" cy="24047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3168" r="9853"/>
          <a:stretch/>
        </p:blipFill>
        <p:spPr>
          <a:xfrm>
            <a:off x="176731" y="3834326"/>
            <a:ext cx="4840416" cy="28295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7594" t="16926" r="27334" b="27885"/>
          <a:stretch/>
        </p:blipFill>
        <p:spPr>
          <a:xfrm>
            <a:off x="7056848" y="3834326"/>
            <a:ext cx="5135152" cy="28295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10830" r="10264"/>
          <a:stretch/>
        </p:blipFill>
        <p:spPr>
          <a:xfrm>
            <a:off x="7320136" y="764704"/>
            <a:ext cx="4725640" cy="269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81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11824" y="260648"/>
            <a:ext cx="2459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Тематическое планирование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6937746"/>
              </p:ext>
            </p:extLst>
          </p:nvPr>
        </p:nvGraphicFramePr>
        <p:xfrm>
          <a:off x="335360" y="1002935"/>
          <a:ext cx="11233248" cy="5855065"/>
        </p:xfrm>
        <a:graphic>
          <a:graphicData uri="http://schemas.openxmlformats.org/drawingml/2006/table">
            <a:tbl>
              <a:tblPr/>
              <a:tblGrid>
                <a:gridCol w="125742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194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38764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35747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91127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8419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</a:t>
                      </a:r>
                      <a:r>
                        <a:rPr lang="ru-RU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ата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473" marR="1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   </a:t>
                      </a:r>
                      <a:r>
                        <a:rPr lang="ru-RU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Тема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473" marR="1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         </a:t>
                      </a:r>
                      <a:r>
                        <a:rPr lang="ru-RU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Цели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473" marR="1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 </a:t>
                      </a:r>
                      <a:r>
                        <a:rPr lang="ru-RU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Материал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473" marR="1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Диагностические игры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473" marR="1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0180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8473" marR="1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«Труд взрослых, зачем он нужен»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473" marR="1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Дать детям представление о том, для чего и зачем работает каждый человек, что он получает за результаты своего труда.  Познакомить детей с понятием качество труда. Познакомить детей с современными профессиями </a:t>
                      </a:r>
                      <a:r>
                        <a:rPr lang="ru-RU" sz="1200" b="1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менеджер,рекламодатель</a:t>
                      </a: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Воспитывать бережное отношение к предметам, которые их окружают.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473" marR="1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Рекламные плакаты, сломанные и новые игрушки, посуда. Беседы с родителями об их профессии.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473" marR="1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Индивид. беседа «Хорошая хозяйка» «Бережливый человек»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473" marR="1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53453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18473" marR="1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«Деньги, цена, стоимость»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473" marR="1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Познакомить детей с денежными единицами нашей страны и других стран. Дать представление о «богатых» и «бедных» людях. «Бюджет семьи, что это такое?» «Почему одни продукты дорогие, а другие дешевые?» 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473" marR="1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Рисунки денежных единиц разных стран. Портреты меценатов и благотворителей.</a:t>
                      </a:r>
                      <a:endParaRPr lang="ru-RU" sz="1200" b="1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Цены на продукты.</a:t>
                      </a:r>
                      <a:endParaRPr lang="ru-RU" sz="1200" b="1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473" marR="1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дид</a:t>
                      </a: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 игра 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«Сходи в 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магазин»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Сюжетно-</a:t>
                      </a:r>
                      <a:r>
                        <a:rPr lang="ru-RU" sz="1200" b="1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дид</a:t>
                      </a: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 игра «Если бы я был папой (мамой)»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473" marR="1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53453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8473" marR="1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«Реклама- желания и возможности»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473" marR="1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Познакомить детей с понятиями: «реклама», «Рекламодатель», «вредная реклама», «полезная реклама»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473" marR="1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Рассматривание рекламных журналов, разбор «вредной» рекламы», рисование и рекламирование любимых фруктов, соков.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473" marR="1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«Разрекламируй товар», игра «Выставка- распродажа»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473" marR="1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1575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25951"/>
              </p:ext>
            </p:extLst>
          </p:nvPr>
        </p:nvGraphicFramePr>
        <p:xfrm>
          <a:off x="479377" y="692696"/>
          <a:ext cx="9784508" cy="5920935"/>
        </p:xfrm>
        <a:graphic>
          <a:graphicData uri="http://schemas.openxmlformats.org/drawingml/2006/table">
            <a:tbl>
              <a:tblPr/>
              <a:tblGrid>
                <a:gridCol w="227495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32267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31226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87461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2549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«Качество товара»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473" marR="1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Познакомить детей с понятием «качество», «качественные и не качественные товары – как их отличить»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473" marR="1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Новые красивые игрушки, посуда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Сломанные игрушки, треснутая посуда. 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473" marR="1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Игра «Отличи друг от друга и объясни» «Выставка- распродажа»</a:t>
                      </a:r>
                      <a:endParaRPr lang="ru-RU" sz="1200" b="1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473" marR="1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332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«Благотвори-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тельность</a:t>
                      </a: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– что это такое»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473" marR="1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Дать детям представление, для чего человек занимается благотворительностью.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473" marR="1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Проведение в детском саду ежегодной, благотворительной ярмарки, беседы. рассказы 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473" marR="1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Игра «Город-мастеров», «Выставка-распродажа»</a:t>
                      </a:r>
                      <a:endParaRPr lang="ru-RU" sz="1200" b="1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473" marR="1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912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«Хочу и надо»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473" marR="1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Учить детей планировать свои желания и рассматривать их  с точки зрения «полезности»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473" marR="1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Планирование своих «желаний», обсуждение зачем нужна та или иная вещь. Рассматривание списка полезных товаров.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473" marR="1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Сюжетно-</a:t>
                      </a:r>
                      <a:r>
                        <a:rPr lang="ru-RU" sz="1200" b="1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дид</a:t>
                      </a: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 игра «Если бы я был папой (мамой)» «Магазин», «Свет, тепло и вода необходимы нам всегда» (беседы)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473" marR="1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5415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«Копи, копи </a:t>
                      </a:r>
                      <a:r>
                        <a:rPr lang="ru-RU" sz="1200" b="1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копилочка</a:t>
                      </a: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473" marR="1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Познакомить детей с понятием, накопление денежных средств, банк, финансовый консультант.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473" marR="1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Фотографии банков нашего города, приглашение </a:t>
                      </a:r>
                      <a:r>
                        <a:rPr lang="ru-RU" sz="1200" b="1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финансконсульт</a:t>
                      </a:r>
                      <a:r>
                        <a:rPr lang="ru-RU" sz="12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 Рассматривание иллюстраций копилок.</a:t>
                      </a: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8473" marR="1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8473" marR="184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1464369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1122</TotalTime>
  <Words>779</Words>
  <Application>Microsoft Office PowerPoint</Application>
  <PresentationFormat>Произвольный</PresentationFormat>
  <Paragraphs>105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Eclipse</dc:creator>
  <cp:lastModifiedBy>Татьяна</cp:lastModifiedBy>
  <cp:revision>106</cp:revision>
  <dcterms:created xsi:type="dcterms:W3CDTF">2018-10-17T16:35:25Z</dcterms:created>
  <dcterms:modified xsi:type="dcterms:W3CDTF">2021-12-22T12:29:21Z</dcterms:modified>
</cp:coreProperties>
</file>