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AFE58-5108-43F6-8451-C0C0CBC2C998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41263-B26B-48E5-B5D2-F7DC6B8A9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396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41263-B26B-48E5-B5D2-F7DC6B8A910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65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E886ACF-BD27-4B6F-91C8-66CFA40927A3}" type="datetime1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816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4E45-254B-4D80-B870-0D10AF14C248}" type="datetime1">
              <a:rPr lang="ru-RU" smtClean="0"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7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57C6-4FDC-4215-87EB-200DDF092756}" type="datetime1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820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6DC2-410C-4F18-BD63-EA189A2C1C98}" type="datetime1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126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C5B3-D409-428F-A0B8-02303F290A64}" type="datetime1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876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F2E1-9E4B-4E8C-8DEF-E491F66B2DCB}" type="datetime1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992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EC67-7E20-4C94-9DF1-717426650A15}" type="datetime1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364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0BDB-6DF6-43F4-BB86-3FE805D301C1}" type="datetime1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244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279F-98EE-4509-B699-E38DA74C3525}" type="datetime1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96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64E2-3ABC-47DD-A096-6C0C3BC782E7}" type="datetime1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05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2CFB-2DA9-4E5C-8B37-021000B5B8C5}" type="datetime1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64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D76B-5B3F-40D2-9965-FAE4FD5712F8}" type="datetime1">
              <a:rPr lang="ru-RU" smtClean="0"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8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DEDC-B627-47D7-AF24-59E78300B449}" type="datetime1">
              <a:rPr lang="ru-RU" smtClean="0"/>
              <a:t>15.03.2022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15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05BC-44BA-4E46-8C9F-A2C119E79DF4}" type="datetime1">
              <a:rPr lang="ru-RU" smtClean="0"/>
              <a:t>15.03.2022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13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87AF-56D7-4345-AD51-6C671CFC404B}" type="datetime1">
              <a:rPr lang="ru-RU" smtClean="0"/>
              <a:t>15.03.2022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780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6775-F53A-40AF-B5C4-FC2A3D0C62B6}" type="datetime1">
              <a:rPr lang="ru-RU" smtClean="0"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55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969F-B2C9-4D24-8664-840BDC0B4B37}" type="datetime1">
              <a:rPr lang="ru-RU" smtClean="0"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70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40F5C6-6845-4A94-8E53-5556638D39F6}" type="datetime1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C97A22-6694-4910-97CD-6DE4C3C95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47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172200"/>
            <a:ext cx="9144000" cy="522513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11828" y="3651418"/>
            <a:ext cx="5072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Segoe Script" pitchFamily="34" charset="0"/>
              </a:rPr>
              <a:t>Тема проекта: «Адекватная самооценка матери,  по отношению к своему ребенку ОВЗ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Segoe Script" pitchFamily="34" charset="0"/>
              </a:rPr>
              <a:t>и детей-инвалидов»</a:t>
            </a:r>
            <a:endParaRPr lang="ru-RU" sz="2400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1828" y="1589315"/>
            <a:ext cx="55691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Республика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Бурятия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Комитет по образованию   г. Улан-Удэ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Муниципальное  автономное дошкольное образовательное учреждение  детский сад № 113 «Капитошка» комбинированного вида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г.Улан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-Удэ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Создание психологически благоприятного климата в ДОО для развития и социализации детей с ОВЗ и детей-инвалидов</a:t>
            </a:r>
          </a:p>
          <a:p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252">
            <a:off x="533402" y="394588"/>
            <a:ext cx="1934645" cy="18268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2089">
            <a:off x="6833647" y="4571427"/>
            <a:ext cx="169462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chemeClr val="accent4"/>
                </a:solidFill>
              </a:rPr>
              <a:t>Программа занятий тренинга по формированию адекватной самооценки</a:t>
            </a:r>
            <a:endParaRPr lang="ru-RU" sz="2400" i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96515"/>
            <a:ext cx="648657" cy="6125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75" y="4070358"/>
            <a:ext cx="20669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197446"/>
              </p:ext>
            </p:extLst>
          </p:nvPr>
        </p:nvGraphicFramePr>
        <p:xfrm>
          <a:off x="773725" y="1397000"/>
          <a:ext cx="7737230" cy="7851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467"/>
                <a:gridCol w="2332425"/>
                <a:gridCol w="1547446"/>
                <a:gridCol w="1547446"/>
                <a:gridCol w="15474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Дата</a:t>
                      </a:r>
                      <a:endParaRPr lang="ru-RU" b="1" i="0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Метод коррекционной работы</a:t>
                      </a:r>
                      <a:endParaRPr lang="ru-RU" b="1" i="0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Тема </a:t>
                      </a:r>
                      <a:endParaRPr lang="ru-RU" b="1" i="0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Цель </a:t>
                      </a:r>
                      <a:endParaRPr lang="ru-RU" b="1" i="0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Форма работы</a:t>
                      </a:r>
                      <a:endParaRPr lang="ru-RU" b="1" i="0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0" i="0" dirty="0" smtClean="0">
                          <a:solidFill>
                            <a:schemeClr val="accent4"/>
                          </a:solidFill>
                          <a:effectLst/>
                        </a:rPr>
                        <a:t>12.05.</a:t>
                      </a:r>
                    </a:p>
                    <a:p>
                      <a:r>
                        <a:rPr lang="ru-RU" b="0" i="0" dirty="0" smtClean="0">
                          <a:solidFill>
                            <a:schemeClr val="accent4"/>
                          </a:solidFill>
                          <a:effectLst/>
                        </a:rPr>
                        <a:t>2022</a:t>
                      </a:r>
                      <a:endParaRPr lang="ru-RU" b="0" i="0" dirty="0">
                        <a:solidFill>
                          <a:schemeClr val="accent4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err="1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Сказкотерапия</a:t>
                      </a:r>
                      <a:r>
                        <a:rPr lang="ru-RU" b="1" i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,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Диагностическое</a:t>
                      </a:r>
                      <a:r>
                        <a:rPr lang="ru-RU" b="1" i="0" baseline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обследование – контрольный эксперимент уровня самооценки , после реализации проекта.</a:t>
                      </a:r>
                      <a:endParaRPr lang="ru-RU" b="1" i="0" dirty="0" smtClean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ru-RU" b="1" i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(педагог-психолог)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«Женское счастье»</a:t>
                      </a:r>
                      <a:endParaRPr lang="ru-RU" b="1" i="0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Коррекция личных качеств, </a:t>
                      </a:r>
                      <a:r>
                        <a:rPr lang="ru-RU" b="1" i="0" dirty="0" err="1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формирова-ние</a:t>
                      </a:r>
                      <a:r>
                        <a:rPr lang="ru-RU" b="1" i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собственно-</a:t>
                      </a:r>
                      <a:r>
                        <a:rPr lang="ru-RU" b="1" i="0" dirty="0" err="1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</a:t>
                      </a:r>
                      <a:r>
                        <a:rPr lang="ru-RU" b="1" i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мнения, посредством арт-терапии</a:t>
                      </a:r>
                      <a:endParaRPr lang="ru-RU" b="1" i="0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Групповая </a:t>
                      </a:r>
                      <a:endParaRPr lang="ru-RU" b="1" i="0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24.05</a:t>
                      </a:r>
                    </a:p>
                    <a:p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Чаепитие , круглый стол, дискуссия</a:t>
                      </a:r>
                    </a:p>
                    <a:p>
                      <a:r>
                        <a:rPr lang="ru-RU" dirty="0" smtClean="0"/>
                        <a:t>(все участники проекта)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«Как здорово, что мы вместе!»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Подведение итогов , </a:t>
                      </a:r>
                      <a:r>
                        <a:rPr lang="ru-RU" dirty="0" err="1" smtClean="0"/>
                        <a:t>анализирование</a:t>
                      </a:r>
                      <a:r>
                        <a:rPr lang="ru-RU" dirty="0" smtClean="0"/>
                        <a:t>, обмен опытом, рекомендации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Групповая </a:t>
                      </a:r>
                      <a:endParaRPr lang="ru-RU" dirty="0"/>
                    </a:p>
                  </a:txBody>
                  <a:tcPr/>
                </a:tc>
              </a:tr>
              <a:tr h="41460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17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11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6226"/>
            <a:ext cx="9144000" cy="689202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accent4"/>
                </a:solidFill>
              </a:rPr>
              <a:t>Вывод: </a:t>
            </a:r>
            <a:endParaRPr lang="ru-RU" sz="2400" b="1" i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96515"/>
            <a:ext cx="648657" cy="6125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75" y="4070358"/>
            <a:ext cx="20669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7791" y="1083212"/>
            <a:ext cx="77770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Таким </a:t>
            </a:r>
            <a:r>
              <a:rPr lang="ru-RU" dirty="0"/>
              <a:t>образом, знание себя, своей самооценки и факторов, влияющих на её развитие и становление, может значительно изменить жизнь каждого человека. Осознание того, что у тебя низкая самооценка позволит научиться жить с такой особенностью и жить эффективно. Самое страшное в том, что, в отличие от взрослых, на формирование заниженной оценки которых может влиять множество факторов, чаще всего заниженную оценку у детей формируют сами родители. Или они просто настолько невнимательны к своим детям, что пропускают эту проблему, хотя только они в силе решить любую ситуацию ещё в самом начале, только действовать нужно очень осторожно. Подводя итог сказанному, необходимо напомнить всем одну простую истину: всегда лучше сразу правильно формировать, развивать, учить и воспитывать, чем потом корректировать.</a:t>
            </a:r>
          </a:p>
        </p:txBody>
      </p:sp>
    </p:spTree>
    <p:extLst>
      <p:ext uri="{BB962C8B-B14F-4D97-AF65-F5344CB8AC3E}">
        <p14:creationId xmlns:p14="http://schemas.microsoft.com/office/powerpoint/2010/main" val="50555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59655" y="402772"/>
            <a:ext cx="6795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accent4"/>
                </a:solidFill>
              </a:rPr>
              <a:t>Актуальность </a:t>
            </a:r>
            <a:r>
              <a:rPr lang="ru-RU" sz="3200" i="1" dirty="0">
                <a:solidFill>
                  <a:schemeClr val="accent4"/>
                </a:solidFill>
              </a:rPr>
              <a:t>темы </a:t>
            </a:r>
            <a:r>
              <a:rPr lang="ru-RU" sz="3200" i="1" dirty="0" smtClean="0">
                <a:solidFill>
                  <a:schemeClr val="accent4"/>
                </a:solidFill>
              </a:rPr>
              <a:t>проекта</a:t>
            </a:r>
            <a:endParaRPr lang="ru-RU" sz="3200" i="1" dirty="0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945" y="1208625"/>
            <a:ext cx="769300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Самооценка, что же это такое?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Это оценка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личностью самой себя, своих возможностей, качеств и места среди других людей. Относясь к ядру личности самооценка является важнейшим регулятором её поведения.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6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самооценки </a:t>
            </a:r>
            <a:r>
              <a:rPr lang="ru-RU" sz="1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зависят: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взаимоотношения человека с окружающими,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критичность,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требовательность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 себе,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отношение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 успехам и неудачам.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Самооценка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связана с уровнем притязаний человека, т. е. степенью трудности достижения целей, которые он ставит перед собой. Расхождение между притязаниями человека и его реальными возможностями ведёт к неправильной самооценке, вследствие чего поведение личности становится неадекватным (возникают эмоциональные срывы, повышенная тревожность и т.д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Самооценка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-компонент самосознания, включающий наравне со знаниями о себе оценку человеком своих физических характеристик, способностей, нравственных качеств и поступков.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наше время, коррекция самооценки является одной из наиболее востребованных потребностей личности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Адекватная самооценка личности матери ребенка - залог гармоничного развития личности самого ребенка!</a:t>
            </a:r>
            <a:endParaRPr lang="ru-RU" sz="1600" b="1" spc="100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6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59655" y="402772"/>
            <a:ext cx="6795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59655" y="1378633"/>
            <a:ext cx="75121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accent4"/>
                </a:solidFill>
              </a:rPr>
              <a:t>Цель проекта: </a:t>
            </a:r>
            <a:endParaRPr lang="ru-RU" sz="2400" i="1" dirty="0" smtClean="0">
              <a:solidFill>
                <a:schemeClr val="accent4"/>
              </a:solidFill>
            </a:endParaRPr>
          </a:p>
          <a:p>
            <a:r>
              <a:rPr lang="ru-RU" dirty="0" smtClean="0"/>
              <a:t>формирование </a:t>
            </a:r>
            <a:r>
              <a:rPr lang="ru-RU" dirty="0"/>
              <a:t>адекватной самооценки матери, по отношению к своему </a:t>
            </a:r>
            <a:r>
              <a:rPr lang="ru-RU" dirty="0" smtClean="0"/>
              <a:t>ребенку ОВЗ и детей - инвалидов. </a:t>
            </a:r>
          </a:p>
          <a:p>
            <a:r>
              <a:rPr lang="ru-RU" sz="2400" i="1" dirty="0" smtClean="0">
                <a:solidFill>
                  <a:schemeClr val="accent4"/>
                </a:solidFill>
              </a:rPr>
              <a:t>Задачи </a:t>
            </a:r>
            <a:r>
              <a:rPr lang="ru-RU" sz="2400" i="1" dirty="0">
                <a:solidFill>
                  <a:schemeClr val="accent4"/>
                </a:solidFill>
              </a:rPr>
              <a:t>проекта</a:t>
            </a:r>
            <a:r>
              <a:rPr lang="ru-RU" sz="2400" i="1" dirty="0" smtClean="0">
                <a:solidFill>
                  <a:schemeClr val="accent4"/>
                </a:solidFill>
              </a:rPr>
              <a:t>:</a:t>
            </a:r>
          </a:p>
          <a:p>
            <a:r>
              <a:rPr lang="ru-RU" dirty="0" smtClean="0"/>
              <a:t> </a:t>
            </a:r>
            <a:r>
              <a:rPr lang="ru-RU" dirty="0"/>
              <a:t>- Получение навыка выражения себя с помощью творчества и игровых форм деятельности.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Приобретение </a:t>
            </a:r>
            <a:r>
              <a:rPr lang="ru-RU" dirty="0"/>
              <a:t>навыка формирования активной жизненной позиции.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Возможность </a:t>
            </a:r>
            <a:r>
              <a:rPr lang="ru-RU" dirty="0"/>
              <a:t>осознания ценности собственной личности.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Получение </a:t>
            </a:r>
            <a:r>
              <a:rPr lang="ru-RU" dirty="0"/>
              <a:t>возможности усиления позитивного отношения, как к себе, так и к своему ребенку (детям).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73566">
            <a:off x="783366" y="4487125"/>
            <a:ext cx="1772162" cy="167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Формы проведения занятий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3046" y="1392702"/>
            <a:ext cx="77457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3200" dirty="0" smtClean="0"/>
              <a:t>семинары-практикумы</a:t>
            </a:r>
            <a:endParaRPr lang="ru-RU" sz="32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3200" dirty="0"/>
              <a:t>т</a:t>
            </a:r>
            <a:r>
              <a:rPr lang="ru-RU" sz="3200" dirty="0" smtClean="0"/>
              <a:t>ренинги</a:t>
            </a:r>
            <a:endParaRPr lang="ru-RU" sz="32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3200" dirty="0" smtClean="0"/>
              <a:t>консультации </a:t>
            </a:r>
            <a:r>
              <a:rPr lang="ru-RU" sz="3200" dirty="0"/>
              <a:t>в нетрадиционной форме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3200" dirty="0"/>
              <a:t>м</a:t>
            </a:r>
            <a:r>
              <a:rPr lang="ru-RU" sz="3200" dirty="0" smtClean="0"/>
              <a:t>ини-собрания</a:t>
            </a:r>
            <a:endParaRPr lang="ru-RU" sz="32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3200" dirty="0" smtClean="0"/>
              <a:t>ролевые</a:t>
            </a:r>
            <a:r>
              <a:rPr lang="ru-RU" sz="3200" dirty="0"/>
              <a:t>, имитационные и деловые </a:t>
            </a:r>
            <a:r>
              <a:rPr lang="ru-RU" sz="3200" dirty="0" smtClean="0"/>
              <a:t>игры.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3200" dirty="0"/>
              <a:t>с</a:t>
            </a:r>
            <a:r>
              <a:rPr lang="ru-RU" sz="3200" dirty="0" smtClean="0"/>
              <a:t>овместные </a:t>
            </a:r>
            <a:r>
              <a:rPr lang="ru-RU" sz="3200" dirty="0"/>
              <a:t>досуги, праздники</a:t>
            </a:r>
          </a:p>
          <a:p>
            <a:endParaRPr lang="ru-RU" sz="24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75" y="4070358"/>
            <a:ext cx="20669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36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Методы, используемые в работе: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3046" y="1392702"/>
            <a:ext cx="77457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Арттерапия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Видео –консультации;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Игротерапия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Развлечение;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Творческие мастерские;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Театрализованный концерт;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Психотренинг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+ релаксация.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7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33046" y="1392702"/>
            <a:ext cx="77457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Реализация данного проекта рассчитана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занятий, каждое из которых длится 60 минут. Занятия проводятся 1 раз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недели (2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раза в месяц). Реализация проекта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 января 2022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года по 31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2022года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Ответственные за реализацию данного проекта: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 – психолог, учитель – логопед, инструктор по физическому воспитанию, музыкальный руководитель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старший воспитатель, заведующий ДОУ.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chemeClr val="accent4"/>
                </a:solidFill>
              </a:rPr>
              <a:t>Программа занятий тренинга по формированию адекватной самооценки</a:t>
            </a:r>
            <a:endParaRPr lang="ru-RU" sz="2400" i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96515"/>
            <a:ext cx="648657" cy="6125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75" y="4070358"/>
            <a:ext cx="20669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439051"/>
              </p:ext>
            </p:extLst>
          </p:nvPr>
        </p:nvGraphicFramePr>
        <p:xfrm>
          <a:off x="773725" y="1397000"/>
          <a:ext cx="773723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459"/>
                <a:gridCol w="2066544"/>
                <a:gridCol w="1691640"/>
                <a:gridCol w="1733141"/>
                <a:gridCol w="15474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Дата</a:t>
                      </a:r>
                      <a:endParaRPr lang="ru-RU" b="1" i="0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Метод коррекционной работы</a:t>
                      </a:r>
                      <a:endParaRPr lang="ru-RU" b="1" i="0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Тема </a:t>
                      </a:r>
                      <a:endParaRPr lang="ru-RU" b="1" i="0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Цель </a:t>
                      </a:r>
                      <a:endParaRPr lang="ru-RU" b="1" i="0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Форма работы</a:t>
                      </a:r>
                      <a:endParaRPr lang="ru-RU" b="1" i="0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0" i="0" dirty="0" smtClean="0">
                          <a:solidFill>
                            <a:schemeClr val="accent4"/>
                          </a:solidFill>
                          <a:effectLst/>
                        </a:rPr>
                        <a:t>14.012022г</a:t>
                      </a:r>
                      <a:endParaRPr lang="ru-RU" b="0" i="0" dirty="0">
                        <a:solidFill>
                          <a:schemeClr val="accent4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Анкетирование , диагностическое</a:t>
                      </a:r>
                      <a:r>
                        <a:rPr lang="ru-RU" b="1" i="0" baseline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обследование уровня самооценки</a:t>
                      </a:r>
                      <a:endParaRPr lang="ru-RU" b="1" i="0" dirty="0" smtClean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ru-RU" b="1" i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(педагог-психолог)</a:t>
                      </a:r>
                      <a:endParaRPr lang="ru-RU" b="1" i="0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«Давайте </a:t>
                      </a:r>
                    </a:p>
                    <a:p>
                      <a:r>
                        <a:rPr lang="ru-RU" b="1" i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знакомиться»</a:t>
                      </a:r>
                      <a:endParaRPr lang="ru-RU" b="1" i="0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Установление контакта с участниками </a:t>
                      </a:r>
                      <a:endParaRPr lang="ru-RU" b="1" i="0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err="1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Индивидуа-льная</a:t>
                      </a:r>
                      <a:endParaRPr lang="ru-RU" b="1" i="0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26.01</a:t>
                      </a:r>
                    </a:p>
                    <a:p>
                      <a:r>
                        <a:rPr lang="ru-RU" dirty="0" smtClean="0"/>
                        <a:t>2022г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Видео-консультация</a:t>
                      </a:r>
                    </a:p>
                    <a:p>
                      <a:r>
                        <a:rPr lang="ru-RU" dirty="0" smtClean="0"/>
                        <a:t>(учитель-логопед)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</a:t>
                      </a:r>
                      <a:r>
                        <a:rPr lang="ru-RU" dirty="0" err="1" smtClean="0"/>
                        <a:t>Логопедичес</a:t>
                      </a:r>
                      <a:r>
                        <a:rPr lang="ru-RU" dirty="0" smtClean="0"/>
                        <a:t>-кий калейдоскоп»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Привлечение родителей</a:t>
                      </a:r>
                      <a:r>
                        <a:rPr lang="ru-RU" baseline="0" dirty="0" smtClean="0"/>
                        <a:t> и оказание помощи в развитии.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Групповая </a:t>
                      </a:r>
                      <a:endParaRPr lang="ru-RU" dirty="0"/>
                    </a:p>
                  </a:txBody>
                  <a:tcPr/>
                </a:tc>
              </a:tr>
              <a:tr h="414606">
                <a:tc>
                  <a:txBody>
                    <a:bodyPr/>
                    <a:lstStyle/>
                    <a:p>
                      <a:r>
                        <a:rPr lang="ru-RU" dirty="0" smtClean="0"/>
                        <a:t>10.02</a:t>
                      </a:r>
                    </a:p>
                    <a:p>
                      <a:r>
                        <a:rPr lang="ru-RU" dirty="0" smtClean="0"/>
                        <a:t>2022г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Игротерапия</a:t>
                      </a:r>
                      <a:r>
                        <a:rPr lang="ru-RU" dirty="0" smtClean="0"/>
                        <a:t>  </a:t>
                      </a:r>
                    </a:p>
                    <a:p>
                      <a:r>
                        <a:rPr lang="ru-RU" dirty="0" smtClean="0"/>
                        <a:t>(педагог-психолог)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«Пустыня»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Сплочение коллектива с помощью игры  «Пустыня»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Групповая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37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chemeClr val="accent4"/>
                </a:solidFill>
              </a:rPr>
              <a:t>Программа занятий тренинга по формированию адекватной самооценки</a:t>
            </a:r>
            <a:endParaRPr lang="ru-RU" sz="2400" i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96515"/>
            <a:ext cx="648657" cy="6125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75" y="4070358"/>
            <a:ext cx="20669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119579"/>
              </p:ext>
            </p:extLst>
          </p:nvPr>
        </p:nvGraphicFramePr>
        <p:xfrm>
          <a:off x="773725" y="1397000"/>
          <a:ext cx="773723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187"/>
                <a:gridCol w="2423160"/>
                <a:gridCol w="1554480"/>
                <a:gridCol w="1527048"/>
                <a:gridCol w="14243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Дата</a:t>
                      </a:r>
                      <a:endParaRPr lang="ru-RU" b="1" i="0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Метод коррекционной работы</a:t>
                      </a:r>
                      <a:endParaRPr lang="ru-RU" b="1" i="0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Тема </a:t>
                      </a:r>
                      <a:endParaRPr lang="ru-RU" b="1" i="0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Цель </a:t>
                      </a:r>
                      <a:endParaRPr lang="ru-RU" b="1" i="0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Форма работы</a:t>
                      </a:r>
                      <a:endParaRPr lang="ru-RU" b="1" i="0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0" i="0" dirty="0" smtClean="0">
                          <a:solidFill>
                            <a:schemeClr val="accent4"/>
                          </a:solidFill>
                          <a:effectLst/>
                        </a:rPr>
                        <a:t>21.02</a:t>
                      </a:r>
                    </a:p>
                    <a:p>
                      <a:r>
                        <a:rPr lang="ru-RU" b="0" i="0" dirty="0" smtClean="0">
                          <a:solidFill>
                            <a:schemeClr val="accent4"/>
                          </a:solidFill>
                          <a:effectLst/>
                        </a:rPr>
                        <a:t>2022г</a:t>
                      </a:r>
                      <a:endParaRPr lang="ru-RU" b="0" i="0" dirty="0">
                        <a:solidFill>
                          <a:schemeClr val="accent4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Спортивное развлечение</a:t>
                      </a:r>
                    </a:p>
                    <a:p>
                      <a:r>
                        <a:rPr lang="ru-RU" b="1" i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(Инструктор</a:t>
                      </a:r>
                      <a:r>
                        <a:rPr lang="ru-RU" b="1" i="0" baseline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по физической культуре)</a:t>
                      </a:r>
                      <a:endParaRPr lang="ru-RU" b="1" i="0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«Юный боец»</a:t>
                      </a:r>
                      <a:endParaRPr lang="ru-RU" b="1" i="0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Совместное</a:t>
                      </a:r>
                      <a:r>
                        <a:rPr lang="ru-RU" b="1" i="0" baseline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занятие с родителями</a:t>
                      </a:r>
                      <a:endParaRPr lang="ru-RU" b="1" i="0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Групповая </a:t>
                      </a:r>
                      <a:endParaRPr lang="ru-RU" b="1" i="0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10.03</a:t>
                      </a:r>
                    </a:p>
                    <a:p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Арт-терапия </a:t>
                      </a:r>
                    </a:p>
                    <a:p>
                      <a:r>
                        <a:rPr lang="ru-RU" dirty="0" smtClean="0"/>
                        <a:t>(педагог-психолог)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«Я-есть Я!»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Снятие </a:t>
                      </a:r>
                      <a:r>
                        <a:rPr lang="ru-RU" dirty="0" err="1" smtClean="0"/>
                        <a:t>закомплексо-ванности</a:t>
                      </a:r>
                      <a:r>
                        <a:rPr lang="ru-RU" dirty="0" smtClean="0"/>
                        <a:t>, тревожности, средствами арт-терапии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Групповая </a:t>
                      </a:r>
                      <a:endParaRPr lang="ru-RU" dirty="0"/>
                    </a:p>
                  </a:txBody>
                  <a:tcPr/>
                </a:tc>
              </a:tr>
              <a:tr h="414606">
                <a:tc>
                  <a:txBody>
                    <a:bodyPr/>
                    <a:lstStyle/>
                    <a:p>
                      <a:r>
                        <a:rPr lang="ru-RU" dirty="0" smtClean="0"/>
                        <a:t>23.03</a:t>
                      </a:r>
                    </a:p>
                    <a:p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Фитнес</a:t>
                      </a:r>
                      <a:r>
                        <a:rPr lang="ru-RU" baseline="0" dirty="0" smtClean="0"/>
                        <a:t> для мам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(Инструктор</a:t>
                      </a:r>
                      <a:r>
                        <a:rPr lang="ru-RU" b="1" i="0" baseline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по физической культуре)</a:t>
                      </a:r>
                      <a:endParaRPr lang="ru-RU" b="1" i="0" dirty="0" smtClean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«Мир фитнеса!»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Гармоничное развитие творческой активности, эмоциональной свободы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Групповая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31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9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chemeClr val="accent4"/>
                </a:solidFill>
              </a:rPr>
              <a:t>Программа занятий тренинга по формированию адекватной самооценки</a:t>
            </a:r>
            <a:endParaRPr lang="ru-RU" sz="2400" i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96515"/>
            <a:ext cx="648657" cy="6125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75" y="4070358"/>
            <a:ext cx="20669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938930"/>
              </p:ext>
            </p:extLst>
          </p:nvPr>
        </p:nvGraphicFramePr>
        <p:xfrm>
          <a:off x="773725" y="1397000"/>
          <a:ext cx="773723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763"/>
                <a:gridCol w="2250129"/>
                <a:gridCol w="1547446"/>
                <a:gridCol w="1547446"/>
                <a:gridCol w="15474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Дата</a:t>
                      </a:r>
                      <a:endParaRPr lang="ru-RU" b="1" i="0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Метод коррекционной работы</a:t>
                      </a:r>
                      <a:endParaRPr lang="ru-RU" b="1" i="0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Тема </a:t>
                      </a:r>
                      <a:endParaRPr lang="ru-RU" b="1" i="0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Цель </a:t>
                      </a:r>
                      <a:endParaRPr lang="ru-RU" b="1" i="0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Форма работы</a:t>
                      </a:r>
                      <a:endParaRPr lang="ru-RU" b="1" i="0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0" i="0" dirty="0" smtClean="0">
                          <a:solidFill>
                            <a:schemeClr val="accent4"/>
                          </a:solidFill>
                          <a:effectLst/>
                        </a:rPr>
                        <a:t>06.04</a:t>
                      </a:r>
                    </a:p>
                    <a:p>
                      <a:r>
                        <a:rPr lang="ru-RU" b="0" i="0" dirty="0" smtClean="0">
                          <a:solidFill>
                            <a:schemeClr val="accent4"/>
                          </a:solidFill>
                          <a:effectLst/>
                        </a:rPr>
                        <a:t>2022</a:t>
                      </a:r>
                      <a:endParaRPr lang="ru-RU" b="0" i="0" dirty="0">
                        <a:solidFill>
                          <a:schemeClr val="accent4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Развлечение</a:t>
                      </a:r>
                      <a:r>
                        <a:rPr lang="ru-RU" b="1" i="0" baseline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 мамами</a:t>
                      </a:r>
                    </a:p>
                    <a:p>
                      <a:r>
                        <a:rPr lang="ru-RU" b="1" i="0" baseline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(Музыкальный руководитель)</a:t>
                      </a:r>
                      <a:endParaRPr lang="ru-RU" b="1" i="0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«Серпантин идей»</a:t>
                      </a:r>
                      <a:endParaRPr lang="ru-RU" b="1" i="0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Создать тёплый нравственный климат между матерями и детьми.</a:t>
                      </a:r>
                      <a:endParaRPr lang="ru-RU" b="1" i="0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Групповая </a:t>
                      </a:r>
                      <a:endParaRPr lang="ru-RU" b="1" i="0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19.04</a:t>
                      </a:r>
                    </a:p>
                    <a:p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Театрализованная деятельность </a:t>
                      </a:r>
                    </a:p>
                    <a:p>
                      <a:r>
                        <a:rPr lang="ru-RU" dirty="0" smtClean="0"/>
                        <a:t>(Учитель-логопед)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«Мамина сказка»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Формирова-ние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доброжелате-льного</a:t>
                      </a:r>
                      <a:r>
                        <a:rPr lang="ru-RU" baseline="0" dirty="0" smtClean="0"/>
                        <a:t> отношения к своим детям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Групповая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3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6c7f822882db8cdfa1553c678aa4f5dca576e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227</TotalTime>
  <Words>835</Words>
  <Application>Microsoft Office PowerPoint</Application>
  <PresentationFormat>Экран (4:3)</PresentationFormat>
  <Paragraphs>152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Garamond</vt:lpstr>
      <vt:lpstr>Segoe Script</vt:lpstr>
      <vt:lpstr>Tahoma</vt:lpstr>
      <vt:lpstr>Times New Roman</vt:lpstr>
      <vt:lpstr>Wingdings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капитошка</cp:lastModifiedBy>
  <cp:revision>20</cp:revision>
  <dcterms:created xsi:type="dcterms:W3CDTF">2013-02-04T11:34:54Z</dcterms:created>
  <dcterms:modified xsi:type="dcterms:W3CDTF">2022-03-15T06:54:46Z</dcterms:modified>
</cp:coreProperties>
</file>