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52DEDB"/>
    <a:srgbClr val="17BBBF"/>
    <a:srgbClr val="2328E1"/>
    <a:srgbClr val="000000"/>
    <a:srgbClr val="5B42EE"/>
    <a:srgbClr val="4DBFE3"/>
    <a:srgbClr val="33CCFF"/>
    <a:srgbClr val="0000FF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5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9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0F179-2C7F-4FC1-8FCA-EFE2EC6058E8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0BF3-B1EE-4079-817A-B0602694FA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9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836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4330"/>
          </a:xfr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>
                <a:solidFill>
                  <a:srgbClr val="7030A0"/>
                </a:solidFill>
              </a:rPr>
              <a:t>Проект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8900" b="1" dirty="0" smtClean="0">
                <a:solidFill>
                  <a:schemeClr val="accent5">
                    <a:lumMod val="50000"/>
                  </a:schemeClr>
                </a:solidFill>
              </a:rPr>
              <a:t>«Волшебная снежинка»</a:t>
            </a:r>
            <a:r>
              <a:rPr lang="ru-RU" sz="8800" b="1" dirty="0" smtClean="0">
                <a:solidFill>
                  <a:schemeClr val="tx2"/>
                </a:solidFill>
              </a:rPr>
              <a:t/>
            </a:r>
            <a:br>
              <a:rPr lang="ru-RU" sz="8800" b="1" dirty="0" smtClean="0">
                <a:solidFill>
                  <a:schemeClr val="tx2"/>
                </a:solidFill>
              </a:rPr>
            </a:br>
            <a:r>
              <a:rPr lang="ru-RU" b="1" i="1" dirty="0" smtClean="0">
                <a:solidFill>
                  <a:srgbClr val="66FFCC"/>
                </a:solidFill>
              </a:rPr>
              <a:t>Средняя </a:t>
            </a:r>
            <a:r>
              <a:rPr lang="ru-RU" b="1" i="1" dirty="0">
                <a:solidFill>
                  <a:srgbClr val="66FFCC"/>
                </a:solidFill>
              </a:rPr>
              <a:t>группа № 16 </a:t>
            </a:r>
            <a:br>
              <a:rPr lang="ru-RU" b="1" i="1" dirty="0">
                <a:solidFill>
                  <a:srgbClr val="66FFCC"/>
                </a:solidFill>
              </a:rPr>
            </a:br>
            <a:r>
              <a:rPr lang="ru-RU" b="1" i="1" dirty="0">
                <a:solidFill>
                  <a:srgbClr val="66FFCC"/>
                </a:solidFill>
              </a:rPr>
              <a:t>«Мальвина»</a:t>
            </a:r>
            <a:br>
              <a:rPr lang="ru-RU" b="1" i="1" dirty="0">
                <a:solidFill>
                  <a:srgbClr val="66FFCC"/>
                </a:solidFill>
              </a:rPr>
            </a:br>
            <a:r>
              <a:rPr lang="ru-RU" b="1" i="1" dirty="0">
                <a:solidFill>
                  <a:srgbClr val="66FFCC"/>
                </a:solidFill>
              </a:rPr>
              <a:t>МАДОУ детский сад № 113 «</a:t>
            </a:r>
            <a:r>
              <a:rPr lang="ru-RU" b="1" i="1" dirty="0" err="1">
                <a:solidFill>
                  <a:srgbClr val="66FFCC"/>
                </a:solidFill>
              </a:rPr>
              <a:t>Капитошка</a:t>
            </a:r>
            <a:r>
              <a:rPr lang="ru-RU" b="1" i="1" dirty="0">
                <a:solidFill>
                  <a:srgbClr val="66FFCC"/>
                </a:solidFill>
              </a:rPr>
              <a:t>»</a:t>
            </a:r>
            <a:br>
              <a:rPr lang="ru-RU" b="1" i="1" dirty="0">
                <a:solidFill>
                  <a:srgbClr val="66FFCC"/>
                </a:solidFill>
              </a:rPr>
            </a:br>
            <a:r>
              <a:rPr lang="ru-RU" b="1" i="1" dirty="0">
                <a:solidFill>
                  <a:srgbClr val="66FFCC"/>
                </a:solidFill>
              </a:rPr>
              <a:t>Воспитатель: Кривошеева И.Н</a:t>
            </a:r>
            <a:r>
              <a:rPr lang="ru-RU" b="1" i="1" dirty="0" smtClean="0">
                <a:solidFill>
                  <a:srgbClr val="66FFCC"/>
                </a:solidFill>
              </a:rPr>
              <a:t>.</a:t>
            </a:r>
            <a:br>
              <a:rPr lang="ru-RU" b="1" i="1" dirty="0" smtClean="0">
                <a:solidFill>
                  <a:srgbClr val="66FFCC"/>
                </a:solidFill>
              </a:rPr>
            </a:br>
            <a:r>
              <a:rPr lang="ru-RU" b="1" i="1" dirty="0" err="1" smtClean="0">
                <a:solidFill>
                  <a:srgbClr val="66FFCC"/>
                </a:solidFill>
              </a:rPr>
              <a:t>г.Улан</a:t>
            </a:r>
            <a:r>
              <a:rPr lang="ru-RU" b="1" i="1" dirty="0" smtClean="0">
                <a:solidFill>
                  <a:srgbClr val="66FFCC"/>
                </a:solidFill>
              </a:rPr>
              <a:t>-Удэ</a:t>
            </a:r>
            <a:br>
              <a:rPr lang="ru-RU" b="1" i="1" dirty="0" smtClean="0">
                <a:solidFill>
                  <a:srgbClr val="66FFCC"/>
                </a:solidFill>
              </a:rPr>
            </a:br>
            <a:r>
              <a:rPr lang="ru-RU" b="1" i="1" dirty="0" smtClean="0">
                <a:solidFill>
                  <a:srgbClr val="66FFCC"/>
                </a:solidFill>
              </a:rPr>
              <a:t>2018 год.</a:t>
            </a:r>
            <a:r>
              <a:rPr lang="ru-RU" b="1" i="1" dirty="0">
                <a:solidFill>
                  <a:srgbClr val="66FFCC"/>
                </a:solidFill>
              </a:rPr>
              <a:t/>
            </a:r>
            <a:br>
              <a:rPr lang="ru-RU" b="1" i="1" dirty="0">
                <a:solidFill>
                  <a:srgbClr val="66FFCC"/>
                </a:solidFill>
              </a:rPr>
            </a:br>
            <a:r>
              <a:rPr lang="ru-RU" dirty="0" smtClean="0">
                <a:solidFill>
                  <a:srgbClr val="66FFCC"/>
                </a:solidFill>
              </a:rPr>
              <a:t/>
            </a:r>
            <a:br>
              <a:rPr lang="ru-RU" dirty="0" smtClean="0">
                <a:solidFill>
                  <a:srgbClr val="66FFCC"/>
                </a:solidFill>
              </a:rPr>
            </a:br>
            <a:endParaRPr lang="ru-RU" dirty="0">
              <a:solidFill>
                <a:srgbClr val="66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96883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3352800" cy="2514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3" y="838199"/>
            <a:ext cx="3740727" cy="28055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1" y="287481"/>
            <a:ext cx="3602182" cy="27016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63" y="3846368"/>
            <a:ext cx="3740727" cy="28055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1" y="3276599"/>
            <a:ext cx="3713018" cy="27847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172691"/>
            <a:ext cx="3345873" cy="27016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73" y="2547746"/>
            <a:ext cx="2053077" cy="20530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540">
            <a:off x="2775207" y="2355829"/>
            <a:ext cx="2167680" cy="216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28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655" y="0"/>
            <a:ext cx="1271847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33893"/>
          </a:xfrm>
        </p:spPr>
        <p:txBody>
          <a:bodyPr>
            <a:normAutofit/>
          </a:bodyPr>
          <a:lstStyle/>
          <a:p>
            <a:r>
              <a:rPr lang="ru-RU" sz="49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Заключительный этап:</a:t>
            </a:r>
            <a:r>
              <a:rPr lang="ru-RU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Работа с родителями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«Раз снежинка, два снежинка» 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(выставка изготовленных снежинок),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разработка эскиза и совместное изготовление атрибутов для украшения группы к Новому году;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совместное изготовление ледяных фигур для украшения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участка.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DE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01">
            <a:off x="801985" y="796836"/>
            <a:ext cx="4425936" cy="33194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270">
            <a:off x="6542813" y="840137"/>
            <a:ext cx="4627748" cy="34708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11" y="1177637"/>
            <a:ext cx="6999613" cy="6349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57" y="3505200"/>
            <a:ext cx="215012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99655" y="-373310"/>
            <a:ext cx="12891655" cy="72313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563" y="-1373730"/>
            <a:ext cx="12995564" cy="82317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018" y="1122218"/>
            <a:ext cx="10515600" cy="3754582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sz="7300" b="1" dirty="0" smtClean="0">
                <a:solidFill>
                  <a:srgbClr val="6600FF"/>
                </a:solidFill>
              </a:rPr>
              <a:t>СПАСИБО</a:t>
            </a:r>
            <a:br>
              <a:rPr lang="ru-RU" sz="7300" b="1" dirty="0" smtClean="0">
                <a:solidFill>
                  <a:srgbClr val="6600FF"/>
                </a:solidFill>
              </a:rPr>
            </a:br>
            <a:r>
              <a:rPr lang="ru-RU" sz="7300" b="1" dirty="0" smtClean="0">
                <a:solidFill>
                  <a:srgbClr val="6600FF"/>
                </a:solidFill>
              </a:rPr>
              <a:t> ЗА ВНИМАНИЕ!!!</a:t>
            </a:r>
            <a:endParaRPr lang="ru-RU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8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4" y="0"/>
            <a:ext cx="1238596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742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</a:t>
            </a:r>
            <a:r>
              <a:rPr lang="ru-RU" sz="3600" b="1" i="1" dirty="0" smtClean="0">
                <a:solidFill>
                  <a:schemeClr val="bg1"/>
                </a:solidFill>
              </a:rPr>
              <a:t>На </a:t>
            </a:r>
            <a:r>
              <a:rPr lang="ru-RU" sz="3600" b="1" i="1" dirty="0">
                <a:solidFill>
                  <a:schemeClr val="bg1"/>
                </a:solidFill>
              </a:rPr>
              <a:t>деревья, на кусты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                              С неба падают цветы.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                              Белые, пушистые,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                              Только не душистые.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                              С неба падают зимою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                              И кружатся над землёю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                              Лёгкие пушинки,</a:t>
            </a:r>
            <a:br>
              <a:rPr lang="ru-RU" sz="3600" b="1" i="1" dirty="0">
                <a:solidFill>
                  <a:schemeClr val="bg1"/>
                </a:solidFill>
              </a:rPr>
            </a:br>
            <a:r>
              <a:rPr lang="ru-RU" sz="3600" b="1" i="1" dirty="0">
                <a:solidFill>
                  <a:schemeClr val="bg1"/>
                </a:solidFill>
              </a:rPr>
              <a:t>                              Белые </a:t>
            </a:r>
            <a:r>
              <a:rPr lang="ru-RU" sz="3600" b="1" i="1" dirty="0" smtClean="0">
                <a:solidFill>
                  <a:schemeClr val="bg1"/>
                </a:solidFill>
              </a:rPr>
              <a:t>снежинки.</a:t>
            </a:r>
            <a:br>
              <a:rPr lang="ru-RU" sz="3600" b="1" i="1" dirty="0" smtClean="0">
                <a:solidFill>
                  <a:schemeClr val="bg1"/>
                </a:solidFill>
              </a:rPr>
            </a:br>
            <a:r>
              <a:rPr lang="ru-RU" sz="3100" b="1" dirty="0" smtClean="0"/>
              <a:t>Вид </a:t>
            </a:r>
            <a:r>
              <a:rPr lang="ru-RU" sz="3100" b="1" dirty="0"/>
              <a:t>проекта: </a:t>
            </a:r>
            <a:r>
              <a:rPr lang="ru-RU" sz="3100" dirty="0"/>
              <a:t> познавательно – исследовательский, </a:t>
            </a:r>
            <a:r>
              <a:rPr lang="ru-RU" sz="3100" dirty="0" smtClean="0"/>
              <a:t>художественно-творческий.</a:t>
            </a:r>
            <a:br>
              <a:rPr lang="ru-RU" sz="3100" dirty="0" smtClean="0"/>
            </a:br>
            <a:r>
              <a:rPr lang="ru-RU" sz="3100" b="1" dirty="0" smtClean="0"/>
              <a:t>Срок </a:t>
            </a:r>
            <a:r>
              <a:rPr lang="ru-RU" sz="3100" b="1" dirty="0"/>
              <a:t>реализации проекта:  </a:t>
            </a:r>
            <a:r>
              <a:rPr lang="ru-RU" sz="3100" dirty="0" smtClean="0"/>
              <a:t>краткосрочный.</a:t>
            </a:r>
            <a:br>
              <a:rPr lang="ru-RU" sz="3100" dirty="0" smtClean="0"/>
            </a:br>
            <a:r>
              <a:rPr lang="ru-RU" sz="3100" b="1" dirty="0" smtClean="0"/>
              <a:t>По </a:t>
            </a:r>
            <a:r>
              <a:rPr lang="ru-RU" sz="3100" b="1" dirty="0"/>
              <a:t>составу участников:  </a:t>
            </a:r>
            <a:r>
              <a:rPr lang="ru-RU" sz="3100" dirty="0"/>
              <a:t>групповой</a:t>
            </a:r>
            <a:br>
              <a:rPr lang="ru-RU" sz="3100" dirty="0"/>
            </a:br>
            <a:r>
              <a:rPr lang="ru-RU" sz="3100" b="1" dirty="0"/>
              <a:t>Участники проекта: </a:t>
            </a:r>
            <a:r>
              <a:rPr lang="ru-RU" sz="3100" dirty="0"/>
              <a:t>дети средней </a:t>
            </a:r>
            <a:r>
              <a:rPr lang="ru-RU" sz="3100" dirty="0" smtClean="0"/>
              <a:t>группы, родители</a:t>
            </a:r>
            <a:r>
              <a:rPr lang="ru-RU" sz="3100" dirty="0"/>
              <a:t>, </a:t>
            </a:r>
            <a:r>
              <a:rPr lang="ru-RU" sz="3100" dirty="0" smtClean="0"/>
              <a:t>воспитатель </a:t>
            </a:r>
            <a:r>
              <a:rPr lang="ru-RU" sz="3100" dirty="0"/>
              <a:t>группы.</a:t>
            </a:r>
            <a:br>
              <a:rPr lang="ru-RU" sz="3100" dirty="0"/>
            </a:br>
            <a:r>
              <a:rPr lang="ru-RU" sz="2000" b="1" i="1" dirty="0"/>
              <a:t/>
            </a:r>
            <a:br>
              <a:rPr lang="ru-RU" sz="2000" b="1" i="1" dirty="0"/>
            </a:br>
            <a:endParaRPr lang="ru-RU" sz="3100" b="1" i="1" dirty="0"/>
          </a:p>
        </p:txBody>
      </p:sp>
    </p:spTree>
    <p:extLst>
      <p:ext uri="{BB962C8B-B14F-4D97-AF65-F5344CB8AC3E}">
        <p14:creationId xmlns:p14="http://schemas.microsoft.com/office/powerpoint/2010/main" val="11484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92726"/>
            <a:ext cx="10515600" cy="2646219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rgbClr val="7030A0"/>
                </a:solidFill>
              </a:rPr>
              <a:t>Цель</a:t>
            </a:r>
            <a:r>
              <a:rPr lang="ru-RU" sz="2000" b="1" dirty="0">
                <a:solidFill>
                  <a:srgbClr val="7030A0"/>
                </a:solidFill>
              </a:rPr>
              <a:t>:</a:t>
            </a:r>
            <a:r>
              <a:rPr lang="ru-RU" sz="2000" dirty="0">
                <a:solidFill>
                  <a:srgbClr val="7030A0"/>
                </a:solidFill>
              </a:rPr>
              <a:t> </a:t>
            </a:r>
            <a:r>
              <a:rPr lang="ru-RU" sz="2800" b="1" dirty="0">
                <a:solidFill>
                  <a:srgbClr val="7030A0"/>
                </a:solidFill>
              </a:rPr>
              <a:t>Создание условий для развития познавательных, исследовательских и творческих способностей детей в процессе разработки детско-взрослого проекта </a:t>
            </a:r>
            <a:r>
              <a:rPr lang="ru-RU" sz="2800" b="1" dirty="0" smtClean="0">
                <a:solidFill>
                  <a:srgbClr val="7030A0"/>
                </a:solidFill>
              </a:rPr>
              <a:t>«Волшебная снежинка</a:t>
            </a:r>
            <a:r>
              <a:rPr lang="ru-RU" sz="2800" b="1" dirty="0">
                <a:solidFill>
                  <a:srgbClr val="7030A0"/>
                </a:solidFill>
              </a:rPr>
              <a:t>».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1800" dirty="0"/>
              <a:t> </a:t>
            </a:r>
            <a:br>
              <a:rPr lang="ru-RU" sz="1800" dirty="0"/>
            </a:br>
            <a:r>
              <a:rPr lang="ru-RU" sz="1800" b="1" u="sng" dirty="0"/>
              <a:t>Задачи</a:t>
            </a:r>
            <a:r>
              <a:rPr lang="ru-RU" sz="1800" b="1" dirty="0"/>
              <a:t>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- Узнать, как появляются снежинки.</a:t>
            </a:r>
            <a:br>
              <a:rPr lang="ru-RU" sz="1800" dirty="0"/>
            </a:br>
            <a:r>
              <a:rPr lang="ru-RU" sz="1800" dirty="0"/>
              <a:t>- Изучить строение, форму снежинок и почему они разные.</a:t>
            </a:r>
            <a:br>
              <a:rPr lang="ru-RU" sz="1800" dirty="0"/>
            </a:br>
            <a:r>
              <a:rPr lang="ru-RU" sz="1800" dirty="0"/>
              <a:t>- Выяснить, почему снежинки белые.</a:t>
            </a:r>
            <a:br>
              <a:rPr lang="ru-RU" sz="1800" dirty="0"/>
            </a:br>
            <a:r>
              <a:rPr lang="ru-RU" sz="1800" dirty="0"/>
              <a:t>- Расширить представления о сезонных изменениях в природе в зимний период.</a:t>
            </a:r>
            <a:br>
              <a:rPr lang="ru-RU" sz="1800" dirty="0"/>
            </a:br>
            <a:r>
              <a:rPr lang="ru-RU" sz="1800" dirty="0" smtClean="0"/>
              <a:t>- </a:t>
            </a:r>
            <a:r>
              <a:rPr lang="ru-RU" sz="1800" dirty="0"/>
              <a:t>Способствовать развитию интереса к познавательно – исследовательской деятельности.</a:t>
            </a:r>
            <a:br>
              <a:rPr lang="ru-RU" sz="1800" dirty="0"/>
            </a:br>
            <a:r>
              <a:rPr lang="ru-RU" sz="1800" dirty="0"/>
              <a:t>- Способствовать умению применять знания и умения, полученные в исследовательской и познавательной деятельности,  на практике и в самостоятельной активной деятельности.</a:t>
            </a:r>
            <a:br>
              <a:rPr lang="ru-RU" sz="1800" dirty="0"/>
            </a:br>
            <a:r>
              <a:rPr lang="ru-RU" sz="1800" dirty="0"/>
              <a:t>- </a:t>
            </a:r>
            <a:r>
              <a:rPr lang="ru-RU" sz="1800" dirty="0" smtClean="0"/>
              <a:t> </a:t>
            </a:r>
            <a:r>
              <a:rPr lang="ru-RU" sz="1800" dirty="0"/>
              <a:t>Способствовать воспитанию бережного отношения к природе.</a:t>
            </a:r>
            <a:br>
              <a:rPr lang="ru-RU" sz="1800" dirty="0"/>
            </a:b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71455"/>
            <a:ext cx="10515600" cy="250550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200" b="1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результаты.</a:t>
            </a:r>
            <a:endParaRPr lang="ru-RU" sz="1300" u="sng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9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детей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расширение и обогащение знаний об окружающем мире: таком природном явлении, как снежинка. Дальнейшее развитие связной речи, обогащение её эпитетами, новыми словами и выражениями. </a:t>
            </a:r>
            <a:r>
              <a:rPr lang="ru-RU" sz="19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устойчивых знаний и  интереса к </a:t>
            </a:r>
            <a:r>
              <a:rPr lang="ru-RU" sz="19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поисково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исследовательской деятельности.</a:t>
            </a:r>
            <a:endParaRPr lang="ru-RU" sz="1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9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родителей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оптимизация сотрудничества с педагогами детского сада.</a:t>
            </a:r>
            <a:endParaRPr lang="ru-RU" sz="1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9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воспитателей:</a:t>
            </a:r>
            <a:r>
              <a:rPr lang="ru-RU" sz="2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уровня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мастерства; закладывание основы партнёрских отношений с родителями.</a:t>
            </a:r>
            <a:endParaRPr lang="ru-RU" sz="1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2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117"/>
            <a:ext cx="12192000" cy="79276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980257"/>
          </a:xfrm>
        </p:spPr>
        <p:txBody>
          <a:bodyPr>
            <a:noAutofit/>
          </a:bodyPr>
          <a:lstStyle/>
          <a:p>
            <a:r>
              <a:rPr lang="ru-RU" sz="2400" b="1" dirty="0"/>
              <a:t>Актуальность темы.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Проект позволит расширить, обогатить, систематизировать и творчески применить знания полученные детьми в ходе реализации данного проекта. Дети получат возможность удовлетворить свой интерес к </a:t>
            </a:r>
            <a:r>
              <a:rPr lang="ru-RU" sz="2400" dirty="0" err="1"/>
              <a:t>поисково</a:t>
            </a:r>
            <a:r>
              <a:rPr lang="ru-RU" sz="2400" dirty="0"/>
              <a:t> – исследовательской деятельности.</a:t>
            </a:r>
            <a:br>
              <a:rPr lang="ru-RU" sz="2400" dirty="0"/>
            </a:br>
            <a:r>
              <a:rPr lang="ru-RU" sz="2400" dirty="0"/>
              <a:t>«Волшебная снежинка» охватывает все образовательные области (речевое развитие, познавательное развитие, художественно – эстетическое развитие, физическое развитие, социально – коммуникативное развитие), что даёт всем участникам проекта возможность творчески реализоваться. Преимущество данного проекта в том, что его реализация неразрывно связана с повседневной жизнью: сама природа предоставляет материалы для наблюдений, исследований, опытов и творчества.</a:t>
            </a:r>
            <a:br>
              <a:rPr lang="ru-RU" sz="2400" dirty="0"/>
            </a:br>
            <a:r>
              <a:rPr lang="ru-RU" sz="2400" b="1" dirty="0"/>
              <a:t>Проблема.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Недостаточное количество знаний о том, что такое снежинки, как они появляются, какие свойства имеют.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48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Реализация проекта:</a:t>
            </a: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8"/>
            <a:ext cx="12163136" cy="678872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Подготовительный этап: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dirty="0">
                <a:solidFill>
                  <a:srgbClr val="00B0F0"/>
                </a:solidFill>
              </a:rPr>
              <a:t>постановка цели и задач проекта;</a:t>
            </a:r>
          </a:p>
          <a:p>
            <a:pPr lvl="0"/>
            <a:r>
              <a:rPr lang="ru-RU" dirty="0">
                <a:solidFill>
                  <a:srgbClr val="00B0F0"/>
                </a:solidFill>
              </a:rPr>
              <a:t>составление плана работы по проекту;</a:t>
            </a:r>
          </a:p>
          <a:p>
            <a:pPr lvl="0"/>
            <a:r>
              <a:rPr lang="ru-RU" dirty="0">
                <a:solidFill>
                  <a:srgbClr val="00B0F0"/>
                </a:solidFill>
              </a:rPr>
              <a:t>подбор методической литературы, аудиозаписей, художественной литературы, пословиц, поговорок, загадок, иллюстраций;</a:t>
            </a:r>
          </a:p>
          <a:p>
            <a:pPr lvl="0"/>
            <a:r>
              <a:rPr lang="ru-RU" dirty="0">
                <a:solidFill>
                  <a:srgbClr val="00B0F0"/>
                </a:solidFill>
              </a:rPr>
              <a:t>подготовка материалов для художественного творчества;</a:t>
            </a:r>
          </a:p>
          <a:p>
            <a:pPr lvl="0"/>
            <a:r>
              <a:rPr lang="ru-RU" dirty="0">
                <a:solidFill>
                  <a:srgbClr val="00B0F0"/>
                </a:solidFill>
              </a:rPr>
              <a:t>аналитическая беседа с детьми для выяснения объёма знаний по данному вопросу.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17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372109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-607469"/>
            <a:ext cx="12108873" cy="80889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2330"/>
          </a:xfrm>
        </p:spPr>
        <p:txBody>
          <a:bodyPr>
            <a:normAutofit fontScale="90000"/>
          </a:bodyPr>
          <a:lstStyle/>
          <a:p>
            <a:r>
              <a:rPr lang="ru-RU" sz="5400" b="1" i="1" u="sng" dirty="0" smtClean="0">
                <a:solidFill>
                  <a:srgbClr val="0070C0"/>
                </a:solidFill>
              </a:rPr>
              <a:t>Основной этап</a:t>
            </a:r>
            <a:r>
              <a:rPr lang="ru-RU" sz="4800" b="1" i="1" dirty="0" smtClean="0">
                <a:solidFill>
                  <a:srgbClr val="0070C0"/>
                </a:solidFill>
              </a:rPr>
              <a:t>: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>
                <a:solidFill>
                  <a:schemeClr val="bg1"/>
                </a:solidFill>
              </a:rPr>
              <a:t>Образовательная деятельность:</a:t>
            </a:r>
            <a:br>
              <a:rPr lang="ru-RU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u="sng" dirty="0" smtClean="0">
                <a:solidFill>
                  <a:srgbClr val="002060"/>
                </a:solidFill>
              </a:rPr>
              <a:t>Беседы:</a:t>
            </a:r>
            <a:br>
              <a:rPr lang="ru-RU" b="1" i="1" u="sng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1. Почему хрустит снег?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2. Для чего нужен снег?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u="sng" dirty="0" smtClean="0">
                <a:solidFill>
                  <a:srgbClr val="0000FF"/>
                </a:solidFill>
              </a:rPr>
              <a:t>Чтение художественной литературы:</a:t>
            </a:r>
            <a:br>
              <a:rPr lang="ru-RU" b="1" i="1" u="sng" dirty="0" smtClean="0">
                <a:solidFill>
                  <a:srgbClr val="0000FF"/>
                </a:solidFill>
              </a:rPr>
            </a:br>
            <a:r>
              <a:rPr lang="ru-RU" b="1" i="1" dirty="0" smtClean="0">
                <a:solidFill>
                  <a:srgbClr val="0000FF"/>
                </a:solidFill>
              </a:rPr>
              <a:t>1. «Танец снежинок», </a:t>
            </a:r>
            <a:r>
              <a:rPr lang="ru-RU" b="1" i="1" dirty="0" err="1" smtClean="0">
                <a:solidFill>
                  <a:srgbClr val="0000FF"/>
                </a:solidFill>
              </a:rPr>
              <a:t>Б.Заходер</a:t>
            </a:r>
            <a:r>
              <a:rPr lang="ru-RU" b="1" i="1" dirty="0" smtClean="0">
                <a:solidFill>
                  <a:srgbClr val="0000FF"/>
                </a:solidFill>
              </a:rPr>
              <a:t/>
            </a:r>
            <a:br>
              <a:rPr lang="ru-RU" b="1" i="1" dirty="0" smtClean="0">
                <a:solidFill>
                  <a:srgbClr val="0000FF"/>
                </a:solidFill>
              </a:rPr>
            </a:br>
            <a:r>
              <a:rPr lang="ru-RU" b="1" i="1" dirty="0" smtClean="0">
                <a:solidFill>
                  <a:srgbClr val="0000FF"/>
                </a:solidFill>
              </a:rPr>
              <a:t>2.  «Снежинки», </a:t>
            </a:r>
            <a:r>
              <a:rPr lang="ru-RU" b="1" i="1" dirty="0" err="1" smtClean="0">
                <a:solidFill>
                  <a:srgbClr val="0000FF"/>
                </a:solidFill>
              </a:rPr>
              <a:t>С.Козлов</a:t>
            </a:r>
            <a:r>
              <a:rPr lang="ru-RU" b="1" i="1" dirty="0" smtClean="0">
                <a:solidFill>
                  <a:srgbClr val="0000FF"/>
                </a:solidFill>
              </a:rPr>
              <a:t/>
            </a:r>
            <a:br>
              <a:rPr lang="ru-RU" b="1" i="1" dirty="0" smtClean="0">
                <a:solidFill>
                  <a:srgbClr val="0000FF"/>
                </a:solidFill>
              </a:rPr>
            </a:br>
            <a:r>
              <a:rPr lang="ru-RU" b="1" i="1" u="sng" dirty="0" smtClean="0">
                <a:solidFill>
                  <a:srgbClr val="6600FF"/>
                </a:solidFill>
              </a:rPr>
              <a:t>Пальчиковая гимнастика </a:t>
            </a:r>
            <a:r>
              <a:rPr lang="ru-RU" b="1" i="1" dirty="0" smtClean="0">
                <a:solidFill>
                  <a:srgbClr val="6600FF"/>
                </a:solidFill>
              </a:rPr>
              <a:t>«Снег-снежок»</a:t>
            </a:r>
            <a:br>
              <a:rPr lang="ru-RU" b="1" i="1" dirty="0" smtClean="0">
                <a:solidFill>
                  <a:srgbClr val="6600FF"/>
                </a:solidFill>
              </a:rPr>
            </a:br>
            <a:endParaRPr lang="ru-RU" b="1" i="1" u="sng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BF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964"/>
            <a:ext cx="12192000" cy="591346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Беседы, пальчиковые гимнастики.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556">
            <a:off x="607211" y="3770108"/>
            <a:ext cx="4117190" cy="3087892"/>
          </a:xfr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483">
            <a:off x="5777344" y="3691679"/>
            <a:ext cx="4142511" cy="310688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959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413673" cy="7010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3" y="-704285"/>
            <a:ext cx="12446816" cy="78255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Дидактическая игра «Сложи снежинку»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23309"/>
            <a:ext cx="10515600" cy="32536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u="sng" dirty="0" smtClean="0"/>
          </a:p>
          <a:p>
            <a:pPr marL="0" indent="0">
              <a:buNone/>
            </a:pPr>
            <a:r>
              <a:rPr lang="ru-RU" sz="4000" u="sng" dirty="0" smtClean="0"/>
              <a:t>Подвижная игра «Два Мороза»</a:t>
            </a:r>
            <a:endParaRPr lang="ru-RU" sz="40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4" y="1303927"/>
            <a:ext cx="2909455" cy="21820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268">
            <a:off x="838201" y="1300811"/>
            <a:ext cx="3082636" cy="231197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373">
            <a:off x="8007927" y="1300811"/>
            <a:ext cx="3290455" cy="24678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91" y="4190303"/>
            <a:ext cx="3491345" cy="26185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287">
            <a:off x="7684190" y="4145904"/>
            <a:ext cx="3749386" cy="26971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844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385964" cy="6968836"/>
          </a:xfrm>
          <a:prstGeom prst="rect">
            <a:avLst/>
          </a:prstGeom>
          <a:solidFill>
            <a:srgbClr val="5B42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5836"/>
            <a:ext cx="12593782" cy="81718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46512"/>
          </a:xfrm>
        </p:spPr>
        <p:txBody>
          <a:bodyPr/>
          <a:lstStyle/>
          <a:p>
            <a:r>
              <a:rPr lang="ru-RU" sz="5400" b="1" i="1" u="sng" dirty="0" smtClean="0">
                <a:solidFill>
                  <a:schemeClr val="bg1"/>
                </a:solidFill>
              </a:rPr>
              <a:t>Творческая деятельность: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Заучивание стихотворения «Первый снег»</a:t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rgbClr val="000000"/>
                </a:solidFill>
              </a:rPr>
              <a:t>Рисование «Снежинка»</a:t>
            </a:r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Аппликация «Волшебная снежинка»</a:t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rgbClr val="000000"/>
                </a:solidFill>
              </a:rPr>
              <a:t>Лепка «Такие разные снежинки»</a:t>
            </a:r>
            <a:r>
              <a:rPr lang="ru-RU" i="1" dirty="0" smtClean="0">
                <a:solidFill>
                  <a:schemeClr val="bg1"/>
                </a:solidFill>
              </a:rPr>
              <a:t/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2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129</Words>
  <Application>Microsoft Office PowerPoint</Application>
  <PresentationFormat>Широкоэкранный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 Проект  «Волшебная снежинка» Средняя группа № 16  «Мальвина» МАДОУ детский сад № 113 «Капитошка» Воспитатель: Кривошеева И.Н. г.Улан-Удэ 2018 год.  </vt:lpstr>
      <vt:lpstr>                        На деревья, на кусты                               С неба падают цветы.                               Белые, пушистые,                               Только не душистые.                               С неба падают зимою                               И кружатся над землёю                               Лёгкие пушинки,                               Белые снежинки. Вид проекта:  познавательно – исследовательский, художественно-творческий. Срок реализации проекта:  краткосрочный. По составу участников:  групповой Участники проекта: дети средней группы, родители, воспитатель группы.  </vt:lpstr>
      <vt:lpstr>Цель: Создание условий для развития познавательных, исследовательских и творческих способностей детей в процессе разработки детско-взрослого проекта «Волшебная снежинка».   Задачи: - Узнать, как появляются снежинки. - Изучить строение, форму снежинок и почему они разные. - Выяснить, почему снежинки белые. - Расширить представления о сезонных изменениях в природе в зимний период. - Способствовать развитию интереса к познавательно – исследовательской деятельности. - Способствовать умению применять знания и умения, полученные в исследовательской и познавательной деятельности,  на практике и в самостоятельной активной деятельности. -  Способствовать воспитанию бережного отношения к природе. </vt:lpstr>
      <vt:lpstr>Актуальность темы. Проект позволит расширить, обогатить, систематизировать и творчески применить знания полученные детьми в ходе реализации данного проекта. Дети получат возможность удовлетворить свой интерес к поисково – исследовательской деятельности. «Волшебная снежинка» охватывает все образовательные области (речевое развитие, познавательное развитие, художественно – эстетическое развитие, физическое развитие, социально – коммуникативное развитие), что даёт всем участникам проекта возможность творчески реализоваться. Преимущество данного проекта в том, что его реализация неразрывно связана с повседневной жизнью: сама природа предоставляет материалы для наблюдений, исследований, опытов и творчества. Проблема. Недостаточное количество знаний о том, что такое снежинки, как они появляются, какие свойства имеют. </vt:lpstr>
      <vt:lpstr>Реализация проекта:</vt:lpstr>
      <vt:lpstr>Основной этап: Образовательная деятельность:  Беседы: 1. Почему хрустит снег? 2. Для чего нужен снег? Чтение художественной литературы: 1. «Танец снежинок», Б.Заходер 2.  «Снежинки», С.Козлов Пальчиковая гимнастика «Снег-снежок» </vt:lpstr>
      <vt:lpstr>Беседы, пальчиковые гимнастики.</vt:lpstr>
      <vt:lpstr>Дидактическая игра «Сложи снежинку»</vt:lpstr>
      <vt:lpstr>Творческая деятельность: Заучивание стихотворения «Первый снег» Рисование «Снежинка» Аппликация «Волшебная снежинка» Лепка «Такие разные снежинки»   </vt:lpstr>
      <vt:lpstr>Презентация PowerPoint</vt:lpstr>
      <vt:lpstr>Заключительный этап: Работа с родителями «Раз снежинка, два снежинка» (выставка изготовленных снежинок), разработка эскиза и совместное изготовление атрибутов для украшения группы к Новому году; совместное изготовление ледяных фигур для украшения участка. </vt:lpstr>
      <vt:lpstr>Презентация PowerPoint</vt:lpstr>
      <vt:lpstr> СПАСИБО 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Проект  «Волшебная снежинка» Средняя группа № 16  «Мальвина» МАДОУ детский сад № 113 «Капитошка» Воспитатель: Кривошеева И.Н. г.Улан-Удэ 2018 год.  </dc:title>
  <dc:creator>Пользователь</dc:creator>
  <cp:lastModifiedBy>Пользователь</cp:lastModifiedBy>
  <cp:revision>19</cp:revision>
  <dcterms:created xsi:type="dcterms:W3CDTF">2018-12-09T10:54:09Z</dcterms:created>
  <dcterms:modified xsi:type="dcterms:W3CDTF">2018-12-13T13:30:07Z</dcterms:modified>
</cp:coreProperties>
</file>